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02" r:id="rId2"/>
    <p:sldId id="384" r:id="rId3"/>
    <p:sldId id="404" r:id="rId4"/>
    <p:sldId id="420" r:id="rId5"/>
    <p:sldId id="422" r:id="rId6"/>
    <p:sldId id="403" r:id="rId7"/>
    <p:sldId id="423" r:id="rId8"/>
    <p:sldId id="424" r:id="rId9"/>
    <p:sldId id="421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57" r:id="rId22"/>
    <p:sldId id="442" r:id="rId23"/>
    <p:sldId id="443" r:id="rId24"/>
    <p:sldId id="458" r:id="rId25"/>
    <p:sldId id="459" r:id="rId26"/>
    <p:sldId id="460" r:id="rId27"/>
    <p:sldId id="448" r:id="rId28"/>
    <p:sldId id="449" r:id="rId29"/>
    <p:sldId id="451" r:id="rId30"/>
    <p:sldId id="452" r:id="rId31"/>
    <p:sldId id="453" r:id="rId32"/>
    <p:sldId id="461" r:id="rId33"/>
    <p:sldId id="462" r:id="rId34"/>
    <p:sldId id="455" r:id="rId35"/>
    <p:sldId id="456" r:id="rId36"/>
    <p:sldId id="454" r:id="rId37"/>
    <p:sldId id="387" r:id="rId38"/>
    <p:sldId id="388" r:id="rId39"/>
    <p:sldId id="395" r:id="rId40"/>
    <p:sldId id="396" r:id="rId41"/>
    <p:sldId id="397" r:id="rId42"/>
    <p:sldId id="399" r:id="rId43"/>
    <p:sldId id="400" r:id="rId44"/>
    <p:sldId id="413" r:id="rId45"/>
    <p:sldId id="41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50" d="100"/>
          <a:sy n="50" d="100"/>
        </p:scale>
        <p:origin x="-196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2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'Grafik Diff Behav'!$A$10</c:f>
              <c:strCache>
                <c:ptCount val="1"/>
                <c:pt idx="0">
                  <c:v>less with dog</c:v>
                </c:pt>
              </c:strCache>
            </c:strRef>
          </c:tx>
          <c:invertIfNegative val="0"/>
          <c:cat>
            <c:strRef>
              <c:f>'Grafik Diff Behav'!$B$9:$H$9</c:f>
              <c:strCache>
                <c:ptCount val="7"/>
                <c:pt idx="0">
                  <c:v>Kommunikation</c:v>
                </c:pt>
                <c:pt idx="1">
                  <c:v>Aggressives Verhalten</c:v>
                </c:pt>
                <c:pt idx="2">
                  <c:v>Entspanntes Sitzen</c:v>
                </c:pt>
                <c:pt idx="3">
                  <c:v>Unruhiges Sitzen</c:v>
                </c:pt>
                <c:pt idx="4">
                  <c:v>Neutraler Gesichtsausdruck</c:v>
                </c:pt>
                <c:pt idx="5">
                  <c:v>Augenkontakt</c:v>
                </c:pt>
                <c:pt idx="6">
                  <c:v>Anzeichen von Nervosität</c:v>
                </c:pt>
              </c:strCache>
            </c:strRef>
          </c:cat>
          <c:val>
            <c:numRef>
              <c:f>'Grafik Diff Behav'!$B$10:$H$10</c:f>
              <c:numCache>
                <c:formatCode>General</c:formatCode>
                <c:ptCount val="7"/>
                <c:pt idx="0">
                  <c:v>-18</c:v>
                </c:pt>
                <c:pt idx="1">
                  <c:v>-39</c:v>
                </c:pt>
                <c:pt idx="2">
                  <c:v>-10</c:v>
                </c:pt>
                <c:pt idx="3">
                  <c:v>-38</c:v>
                </c:pt>
                <c:pt idx="4">
                  <c:v>-36</c:v>
                </c:pt>
                <c:pt idx="5">
                  <c:v>-7</c:v>
                </c:pt>
                <c:pt idx="6">
                  <c:v>-40</c:v>
                </c:pt>
              </c:numCache>
            </c:numRef>
          </c:val>
        </c:ser>
        <c:ser>
          <c:idx val="1"/>
          <c:order val="1"/>
          <c:tx>
            <c:strRef>
              <c:f>'Grafik Diff Behav'!$A$11</c:f>
              <c:strCache>
                <c:ptCount val="1"/>
                <c:pt idx="0">
                  <c:v>more with dog</c:v>
                </c:pt>
              </c:strCache>
            </c:strRef>
          </c:tx>
          <c:invertIfNegative val="0"/>
          <c:cat>
            <c:strRef>
              <c:f>'Grafik Diff Behav'!$B$9:$H$9</c:f>
              <c:strCache>
                <c:ptCount val="7"/>
                <c:pt idx="0">
                  <c:v>Kommunikation</c:v>
                </c:pt>
                <c:pt idx="1">
                  <c:v>Aggressives Verhalten</c:v>
                </c:pt>
                <c:pt idx="2">
                  <c:v>Entspanntes Sitzen</c:v>
                </c:pt>
                <c:pt idx="3">
                  <c:v>Unruhiges Sitzen</c:v>
                </c:pt>
                <c:pt idx="4">
                  <c:v>Neutraler Gesichtsausdruck</c:v>
                </c:pt>
                <c:pt idx="5">
                  <c:v>Augenkontakt</c:v>
                </c:pt>
                <c:pt idx="6">
                  <c:v>Anzeichen von Nervosität</c:v>
                </c:pt>
              </c:strCache>
            </c:strRef>
          </c:cat>
          <c:val>
            <c:numRef>
              <c:f>'Grafik Diff Behav'!$B$11:$H$11</c:f>
              <c:numCache>
                <c:formatCode>General</c:formatCode>
                <c:ptCount val="7"/>
                <c:pt idx="0">
                  <c:v>32</c:v>
                </c:pt>
                <c:pt idx="1">
                  <c:v>10</c:v>
                </c:pt>
                <c:pt idx="2">
                  <c:v>40</c:v>
                </c:pt>
                <c:pt idx="3">
                  <c:v>12</c:v>
                </c:pt>
                <c:pt idx="4">
                  <c:v>12</c:v>
                </c:pt>
                <c:pt idx="5">
                  <c:v>42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4411904"/>
        <c:axId val="44417024"/>
      </c:barChart>
      <c:catAx>
        <c:axId val="444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4441702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444170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4411904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0782382621049E-2"/>
          <c:y val="9.9179863733550103E-2"/>
          <c:w val="0.89183319087290336"/>
          <c:h val="0.81707751191109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'Grafik Diff Behav'!$A$10</c:f>
              <c:strCache>
                <c:ptCount val="1"/>
                <c:pt idx="0">
                  <c:v>more with dog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</c:spPr>
          <c:invertIfNegative val="0"/>
          <c:cat>
            <c:strRef>
              <c:f>'Grafik Diff Behav'!$B$9:$G$9</c:f>
              <c:strCache>
                <c:ptCount val="6"/>
                <c:pt idx="0">
                  <c:v>listening</c:v>
                </c:pt>
                <c:pt idx="1">
                  <c:v>smile</c:v>
                </c:pt>
                <c:pt idx="2">
                  <c:v>laughing</c:v>
                </c:pt>
                <c:pt idx="3">
                  <c:v>neutral</c:v>
                </c:pt>
                <c:pt idx="4">
                  <c:v>nervous</c:v>
                </c:pt>
                <c:pt idx="5">
                  <c:v>angry</c:v>
                </c:pt>
              </c:strCache>
            </c:strRef>
          </c:cat>
          <c:val>
            <c:numRef>
              <c:f>'Grafik Diff Behav'!$B$10:$G$10</c:f>
              <c:numCache>
                <c:formatCode>General</c:formatCode>
                <c:ptCount val="6"/>
                <c:pt idx="0">
                  <c:v>-7</c:v>
                </c:pt>
                <c:pt idx="1">
                  <c:v>-16</c:v>
                </c:pt>
                <c:pt idx="2">
                  <c:v>-14</c:v>
                </c:pt>
                <c:pt idx="3">
                  <c:v>-36</c:v>
                </c:pt>
                <c:pt idx="4">
                  <c:v>-30</c:v>
                </c:pt>
                <c:pt idx="5">
                  <c:v>-21</c:v>
                </c:pt>
              </c:numCache>
            </c:numRef>
          </c:val>
        </c:ser>
        <c:ser>
          <c:idx val="1"/>
          <c:order val="1"/>
          <c:tx>
            <c:strRef>
              <c:f>'Grafik Diff Behav'!$A$11</c:f>
              <c:strCache>
                <c:ptCount val="1"/>
                <c:pt idx="0">
                  <c:v>less with dog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invertIfNegative val="0"/>
          <c:cat>
            <c:strRef>
              <c:f>'Grafik Diff Behav'!$B$9:$G$9</c:f>
              <c:strCache>
                <c:ptCount val="6"/>
                <c:pt idx="0">
                  <c:v>listening</c:v>
                </c:pt>
                <c:pt idx="1">
                  <c:v>smile</c:v>
                </c:pt>
                <c:pt idx="2">
                  <c:v>laughing</c:v>
                </c:pt>
                <c:pt idx="3">
                  <c:v>neutral</c:v>
                </c:pt>
                <c:pt idx="4">
                  <c:v>nervous</c:v>
                </c:pt>
                <c:pt idx="5">
                  <c:v>angry</c:v>
                </c:pt>
              </c:strCache>
            </c:strRef>
          </c:cat>
          <c:val>
            <c:numRef>
              <c:f>'Grafik Diff Behav'!$B$11:$G$11</c:f>
              <c:numCache>
                <c:formatCode>General</c:formatCode>
                <c:ptCount val="6"/>
                <c:pt idx="0">
                  <c:v>42</c:v>
                </c:pt>
                <c:pt idx="1">
                  <c:v>26</c:v>
                </c:pt>
                <c:pt idx="2">
                  <c:v>24</c:v>
                </c:pt>
                <c:pt idx="3">
                  <c:v>12</c:v>
                </c:pt>
                <c:pt idx="4">
                  <c:v>11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57952"/>
        <c:axId val="44159744"/>
      </c:barChart>
      <c:catAx>
        <c:axId val="4415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415974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44159744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4157952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7CA4A-1D1F-4E64-A77B-DCE5B91BF5E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4DEA3-79BD-4D11-A6C7-94DAC312B9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24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E84A0-CA8F-4D5C-8806-B1B7EECAB6D6}" type="slidenum">
              <a:rPr lang="de-DE" altLang="en-US"/>
              <a:pPr/>
              <a:t>1</a:t>
            </a:fld>
            <a:endParaRPr lang="de-DE" alt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B6F5-5C8F-4BA1-8EFA-627BE5E6A309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408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B6F5-5C8F-4BA1-8EFA-627BE5E6A309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638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Dog reduces</a:t>
            </a:r>
            <a:r>
              <a:rPr lang="de-DE" baseline="0" dirty="0" smtClean="0"/>
              <a:t> differences between age groups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B6F5-5C8F-4BA1-8EFA-627BE5E6A309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04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Oxytocin</a:t>
            </a:r>
          </a:p>
          <a:p>
            <a:endParaRPr lang="de-DE" dirty="0" smtClean="0"/>
          </a:p>
          <a:p>
            <a:r>
              <a:rPr lang="de-DE" dirty="0" smtClean="0"/>
              <a:t>Short intervention:</a:t>
            </a:r>
            <a:r>
              <a:rPr lang="de-DE" baseline="0" dirty="0" smtClean="0"/>
              <a:t> human cortisol peaks 10-30 min after challenge</a:t>
            </a:r>
          </a:p>
          <a:p>
            <a:r>
              <a:rPr lang="de-DE" baseline="0" dirty="0" smtClean="0"/>
              <a:t>Ask children to remain seated plus spend leisure time: increased stress level again</a:t>
            </a:r>
          </a:p>
          <a:p>
            <a:endParaRPr lang="de-DE" baseline="0" dirty="0" smtClean="0"/>
          </a:p>
          <a:p>
            <a:r>
              <a:rPr lang="de-DE" dirty="0" smtClean="0"/>
              <a:t>Medication: 30 % regularly, others when</a:t>
            </a:r>
            <a:r>
              <a:rPr lang="de-DE" baseline="0" dirty="0" smtClean="0"/>
              <a:t> necessary</a:t>
            </a:r>
            <a:endParaRPr lang="de-DE" dirty="0" smtClean="0"/>
          </a:p>
          <a:p>
            <a:r>
              <a:rPr lang="de-DE" dirty="0" smtClean="0"/>
              <a:t> antidepressants,</a:t>
            </a:r>
            <a:r>
              <a:rPr lang="de-DE" baseline="0" dirty="0" smtClean="0"/>
              <a:t> antipsychotics, pain reliever: influence on cortisol level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B6F5-5C8F-4BA1-8EFA-627BE5E6A309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209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E16E36-6B4F-4018-8126-A83C87C77D88}" type="slidenum">
              <a:rPr lang="de-AT" altLang="en-US"/>
              <a:pPr/>
              <a:t>44</a:t>
            </a:fld>
            <a:endParaRPr lang="de-AT" alt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E3F41C-C409-46A0-A635-B37F07803F4A}" type="slidenum">
              <a:rPr lang="de-AT" altLang="en-US"/>
              <a:pPr/>
              <a:t>45</a:t>
            </a:fld>
            <a:endParaRPr lang="de-AT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D4548A-1035-4AC7-9DFF-916319A53287}" type="slidenum">
              <a:rPr lang="de-DE" altLang="de-DE" sz="1200"/>
              <a:pPr eaLnBrk="1" hangingPunct="1">
                <a:spcBef>
                  <a:spcPct val="0"/>
                </a:spcBef>
              </a:pPr>
              <a:t>27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8BEF7D-220B-4322-A537-E815C2C69A7B}" type="slidenum">
              <a:rPr lang="de-DE" altLang="de-DE" sz="1200"/>
              <a:pPr eaLnBrk="1" hangingPunct="1">
                <a:spcBef>
                  <a:spcPct val="0"/>
                </a:spcBef>
              </a:pPr>
              <a:t>28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56FEBB-6546-4A9C-B50C-0717794ED981}" type="slidenum">
              <a:rPr lang="de-DE" altLang="de-DE" sz="1200"/>
              <a:pPr eaLnBrk="1" hangingPunct="1">
                <a:spcBef>
                  <a:spcPct val="0"/>
                </a:spcBef>
              </a:pPr>
              <a:t>29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mtClean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6987DE-DCB8-4039-8AF8-DED8BB96C834}" type="slidenum">
              <a:rPr lang="de-DE" altLang="de-DE" sz="1200"/>
              <a:pPr eaLnBrk="1" hangingPunct="1">
                <a:spcBef>
                  <a:spcPct val="0"/>
                </a:spcBef>
              </a:pPr>
              <a:t>30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mtClean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3BD69E-9A2C-4E8F-948F-A0299D8C0687}" type="slidenum">
              <a:rPr lang="de-DE" altLang="de-DE" sz="1200"/>
              <a:pPr eaLnBrk="1" hangingPunct="1">
                <a:spcBef>
                  <a:spcPct val="0"/>
                </a:spcBef>
              </a:pPr>
              <a:t>31</a:t>
            </a:fld>
            <a:endParaRPr lang="de-DE" altLang="de-D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r>
              <a:rPr lang="en-GB" baseline="0" dirty="0" smtClean="0"/>
              <a:t>: </a:t>
            </a:r>
          </a:p>
          <a:p>
            <a:r>
              <a:rPr lang="en-GB" baseline="0" dirty="0" smtClean="0"/>
              <a:t>- already proven positive effects</a:t>
            </a:r>
          </a:p>
          <a:p>
            <a:r>
              <a:rPr lang="en-GB" dirty="0" smtClean="0"/>
              <a:t>- Why humans are able</a:t>
            </a:r>
            <a:r>
              <a:rPr lang="en-GB" baseline="0" dirty="0" smtClean="0"/>
              <a:t> to engage in social relation ships with other species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Social toolbox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We share mirror neurons  </a:t>
            </a:r>
            <a:r>
              <a:rPr lang="en-GB" baseline="0" dirty="0" smtClean="0">
                <a:sym typeface="Wingdings" panose="05000000000000000000" pitchFamily="2" charset="2"/>
              </a:rPr>
              <a:t> synchronize in a group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Prefrontal cortex: basis for learning aptitude in social responsibility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Same stress management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Biophilia</a:t>
            </a:r>
            <a:r>
              <a:rPr lang="en-GB" dirty="0" smtClean="0"/>
              <a:t>: inherent love of humans to other</a:t>
            </a:r>
            <a:r>
              <a:rPr lang="en-GB" baseline="0" dirty="0" smtClean="0"/>
              <a:t> animals and nature</a:t>
            </a:r>
          </a:p>
          <a:p>
            <a:endParaRPr lang="en-GB" baseline="0" dirty="0" smtClean="0"/>
          </a:p>
          <a:p>
            <a:r>
              <a:rPr lang="en-GB" baseline="0" dirty="0" smtClean="0"/>
              <a:t>Catalysts: more helpfulness, people with dog rated as more trustworthy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B6F5-5C8F-4BA1-8EFA-627BE5E6A309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26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 cortisol: release of oxytocin via tactile interaction: inhibits synthesis of cortisol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Anxiety: in a stressful situation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B6F5-5C8F-4BA1-8EFA-627BE5E6A309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11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More</a:t>
            </a:r>
            <a:r>
              <a:rPr lang="de-DE" baseline="0" dirty="0" smtClean="0"/>
              <a:t> talking with dog</a:t>
            </a:r>
          </a:p>
          <a:p>
            <a:r>
              <a:rPr lang="de-DE" baseline="0" dirty="0" smtClean="0"/>
              <a:t>Older children talked more in general (more used to new situations, feel safer)</a:t>
            </a:r>
          </a:p>
          <a:p>
            <a:r>
              <a:rPr lang="de-DE" baseline="0" dirty="0" smtClean="0"/>
              <a:t>Significant difference only in younger children (effect of dog higher)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B6F5-5C8F-4BA1-8EFA-627BE5E6A309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67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5E44-E8ED-4DFB-8257-228430AD421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20318-7D29-4174-947F-31742B8E16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32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5E44-E8ED-4DFB-8257-228430AD421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20318-7D29-4174-947F-31742B8E16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3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5E44-E8ED-4DFB-8257-228430AD421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20318-7D29-4174-947F-31742B8E16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97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892300" y="65722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</a:t>
            </a:r>
            <a:r>
              <a:rPr lang="de-DE"/>
              <a:t> K. </a:t>
            </a:r>
            <a:r>
              <a:rPr lang="de-DE" err="1"/>
              <a:t>Kotrschal</a:t>
            </a:r>
            <a:r>
              <a:rPr lang="de-DE"/>
              <a:t> 2016.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student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</a:t>
            </a:r>
            <a:r>
              <a:rPr lang="de-DE" err="1"/>
              <a:t>only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750600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892300" y="657225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</a:t>
            </a:r>
            <a:r>
              <a:rPr lang="de-DE"/>
              <a:t> K. </a:t>
            </a:r>
            <a:r>
              <a:rPr lang="de-DE" err="1"/>
              <a:t>Kotrschal</a:t>
            </a:r>
            <a:r>
              <a:rPr lang="de-DE"/>
              <a:t> 2016.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student</a:t>
            </a:r>
            <a:r>
              <a:rPr lang="de-DE"/>
              <a:t> </a:t>
            </a:r>
            <a:r>
              <a:rPr lang="de-DE" err="1"/>
              <a:t>use</a:t>
            </a:r>
            <a:r>
              <a:rPr lang="de-DE"/>
              <a:t> </a:t>
            </a:r>
            <a:r>
              <a:rPr lang="de-DE" err="1"/>
              <a:t>only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75060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5E44-E8ED-4DFB-8257-228430AD421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20318-7D29-4174-947F-31742B8E16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1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5E44-E8ED-4DFB-8257-228430AD421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20318-7D29-4174-947F-31742B8E16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40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5E44-E8ED-4DFB-8257-228430AD421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20318-7D29-4174-947F-31742B8E16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0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5E44-E8ED-4DFB-8257-228430AD421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20318-7D29-4174-947F-31742B8E16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3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5E44-E8ED-4DFB-8257-228430AD421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20318-7D29-4174-947F-31742B8E16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1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5E44-E8ED-4DFB-8257-228430AD421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20318-7D29-4174-947F-31742B8E1661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195513" y="674211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5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5E44-E8ED-4DFB-8257-228430AD421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20318-7D29-4174-947F-31742B8E16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7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5E44-E8ED-4DFB-8257-228430AD4214}" type="datetimeFigureOut">
              <a:rPr lang="en-GB" smtClean="0"/>
              <a:t>23/09/2016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20318-7D29-4174-947F-31742B8E16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1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univie.ac.at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renzlogoNeu"/>
          <p:cNvPicPr>
            <a:picLocks noChangeAspect="1" noChangeArrowheads="1"/>
          </p:cNvPicPr>
          <p:nvPr/>
        </p:nvPicPr>
        <p:blipFill>
          <a:blip r:embed="rId15" cstate="print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284913"/>
            <a:ext cx="604837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LogoWSCgerma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302375"/>
            <a:ext cx="1081088" cy="5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Logo Universität Wien">
            <a:hlinkClick r:id="rId17" tooltip="Zur Homepage der Universität Wien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09320"/>
            <a:ext cx="17637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467544" y="188640"/>
            <a:ext cx="7200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en-US" sz="4000" b="1" dirty="0" smtClean="0">
                <a:solidFill>
                  <a:srgbClr val="CC0000"/>
                </a:solidFill>
              </a:rPr>
              <a:t>Kommt die Kinder- und Jugendhilfe auf den Hund?</a:t>
            </a:r>
            <a:endParaRPr lang="de-DE" altLang="en-US" sz="2400" b="1" dirty="0">
              <a:solidFill>
                <a:srgbClr val="CC0000"/>
              </a:solidFill>
            </a:endParaRP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467544" y="4407049"/>
            <a:ext cx="631825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800" b="1" dirty="0">
                <a:solidFill>
                  <a:srgbClr val="333399"/>
                </a:solidFill>
              </a:rPr>
              <a:t>Kurt </a:t>
            </a:r>
            <a:r>
              <a:rPr lang="en-GB" altLang="en-US" sz="1800" b="1" dirty="0" err="1">
                <a:solidFill>
                  <a:srgbClr val="333399"/>
                </a:solidFill>
              </a:rPr>
              <a:t>Kotrschal</a:t>
            </a:r>
            <a:endParaRPr lang="en-GB" altLang="en-US" sz="1800" b="1" dirty="0">
              <a:solidFill>
                <a:srgbClr val="333399"/>
              </a:solidFill>
            </a:endParaRPr>
          </a:p>
          <a:p>
            <a:r>
              <a:rPr lang="en-GB" altLang="en-US" sz="1400" dirty="0">
                <a:solidFill>
                  <a:srgbClr val="333399"/>
                </a:solidFill>
              </a:rPr>
              <a:t>University of Vienna Department of Behavioural Biology</a:t>
            </a:r>
          </a:p>
          <a:p>
            <a:r>
              <a:rPr lang="en-GB" altLang="en-US" sz="1400" dirty="0" err="1">
                <a:solidFill>
                  <a:srgbClr val="333399"/>
                </a:solidFill>
              </a:rPr>
              <a:t>Konrad</a:t>
            </a:r>
            <a:r>
              <a:rPr lang="en-GB" altLang="en-US" sz="1400" dirty="0">
                <a:solidFill>
                  <a:srgbClr val="333399"/>
                </a:solidFill>
              </a:rPr>
              <a:t> Lorenz </a:t>
            </a:r>
            <a:r>
              <a:rPr lang="en-GB" altLang="en-US" sz="1400" dirty="0" err="1">
                <a:solidFill>
                  <a:srgbClr val="333399"/>
                </a:solidFill>
              </a:rPr>
              <a:t>Forschungsstelle</a:t>
            </a:r>
            <a:r>
              <a:rPr lang="en-GB" altLang="en-US" sz="1400" dirty="0">
                <a:solidFill>
                  <a:srgbClr val="333399"/>
                </a:solidFill>
              </a:rPr>
              <a:t> </a:t>
            </a:r>
            <a:r>
              <a:rPr lang="en-GB" altLang="en-US" sz="1400" dirty="0" err="1">
                <a:solidFill>
                  <a:srgbClr val="333399"/>
                </a:solidFill>
              </a:rPr>
              <a:t>Gruenau</a:t>
            </a:r>
            <a:r>
              <a:rPr lang="en-GB" altLang="en-US" sz="1400" dirty="0">
                <a:solidFill>
                  <a:srgbClr val="333399"/>
                </a:solidFill>
              </a:rPr>
              <a:t> and</a:t>
            </a:r>
          </a:p>
          <a:p>
            <a:r>
              <a:rPr lang="en-GB" altLang="en-US" sz="1400" dirty="0">
                <a:solidFill>
                  <a:srgbClr val="333399"/>
                </a:solidFill>
              </a:rPr>
              <a:t>Wolf Science </a:t>
            </a:r>
            <a:r>
              <a:rPr lang="en-GB" altLang="en-US" sz="1400" dirty="0" err="1">
                <a:solidFill>
                  <a:srgbClr val="333399"/>
                </a:solidFill>
              </a:rPr>
              <a:t>Center</a:t>
            </a:r>
            <a:r>
              <a:rPr lang="en-GB" altLang="en-US" sz="1400" dirty="0">
                <a:solidFill>
                  <a:srgbClr val="333399"/>
                </a:solidFill>
              </a:rPr>
              <a:t> </a:t>
            </a:r>
            <a:r>
              <a:rPr lang="en-GB" altLang="en-US" sz="1400" dirty="0" err="1">
                <a:solidFill>
                  <a:srgbClr val="333399"/>
                </a:solidFill>
              </a:rPr>
              <a:t>Ernstbrunn</a:t>
            </a:r>
            <a:endParaRPr lang="en-GB" altLang="en-US" sz="1400" dirty="0">
              <a:solidFill>
                <a:srgbClr val="333399"/>
              </a:solidFill>
            </a:endParaRPr>
          </a:p>
          <a:p>
            <a:endParaRPr lang="en-GB" altLang="en-US" sz="1400" dirty="0">
              <a:solidFill>
                <a:srgbClr val="333399"/>
              </a:solidFill>
            </a:endParaRPr>
          </a:p>
          <a:p>
            <a:r>
              <a:rPr lang="de-DE" altLang="en-US" sz="1600" dirty="0">
                <a:solidFill>
                  <a:srgbClr val="333399"/>
                </a:solidFill>
              </a:rPr>
              <a:t>www.klf.ac.at</a:t>
            </a:r>
          </a:p>
          <a:p>
            <a:r>
              <a:rPr lang="de-DE" altLang="en-US" sz="1600" dirty="0">
                <a:solidFill>
                  <a:srgbClr val="333399"/>
                </a:solidFill>
              </a:rPr>
              <a:t>www.wolfscience.at</a:t>
            </a:r>
          </a:p>
          <a:p>
            <a:r>
              <a:rPr lang="de-DE" altLang="en-US" sz="1600" dirty="0">
                <a:solidFill>
                  <a:srgbClr val="333399"/>
                </a:solidFill>
              </a:rPr>
              <a:t>http://mensch-tier-beziehung.univie.ac.at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67544" y="1959233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Alleine die Anwesenheit eines netten Tieres/Hundes beeinflusst günstig Kommunikation, prosoziales Verhalten soziales Verhalten und Zusammenhalt, </a:t>
            </a:r>
            <a:endParaRPr lang="de-AT" sz="2400" dirty="0"/>
          </a:p>
          <a:p>
            <a:r>
              <a:rPr lang="de-AT" sz="2400" dirty="0" smtClean="0"/>
              <a:t>vor allem bei Kindern</a:t>
            </a:r>
            <a:endParaRPr lang="en-GB" sz="24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782" y="4175689"/>
            <a:ext cx="3151714" cy="1989615"/>
          </a:xfrm>
          <a:prstGeom prst="rect">
            <a:avLst/>
          </a:prstGeom>
        </p:spPr>
      </p:pic>
      <p:pic>
        <p:nvPicPr>
          <p:cNvPr id="6" name="Picture 4" descr="Posterbild3"/>
          <p:cNvPicPr>
            <a:picLocks noChangeAspect="1" noChangeArrowheads="1"/>
          </p:cNvPicPr>
          <p:nvPr/>
        </p:nvPicPr>
        <p:blipFill>
          <a:blip r:embed="rId4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61" y="101776"/>
            <a:ext cx="2459635" cy="174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7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88032" y="44624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C00000"/>
                </a:solidFill>
              </a:rPr>
              <a:t>Zweites Beispiel: </a:t>
            </a:r>
            <a:r>
              <a:rPr lang="de-AT" sz="2800" dirty="0" smtClean="0">
                <a:solidFill>
                  <a:srgbClr val="C00000"/>
                </a:solidFill>
              </a:rPr>
              <a:t>sozial auffällige Kinder und Jugendlichen in betreuten Wohneinheiten beim gemeinsamen Essen – mit und ohne Hund  </a:t>
            </a:r>
            <a:r>
              <a:rPr lang="de-AT" sz="2000" dirty="0" smtClean="0">
                <a:solidFill>
                  <a:srgbClr val="C00000"/>
                </a:solidFill>
              </a:rPr>
              <a:t>(Martens et al. 2015)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3528" y="1412776"/>
            <a:ext cx="8686481" cy="95410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de-AT" sz="2800" dirty="0" smtClean="0"/>
              <a:t>Zusammenfassung der Ergebnisse: </a:t>
            </a:r>
          </a:p>
          <a:p>
            <a:r>
              <a:rPr lang="de-AT" sz="2800" dirty="0" smtClean="0"/>
              <a:t>Die wichtigsten Unterschiede mit Hund im </a:t>
            </a:r>
            <a:r>
              <a:rPr lang="de-AT" sz="2800" dirty="0" err="1" smtClean="0"/>
              <a:t>Vgleich</a:t>
            </a:r>
            <a:r>
              <a:rPr lang="de-AT" sz="2800" dirty="0" smtClean="0"/>
              <a:t> zu ohne</a:t>
            </a:r>
            <a:endParaRPr lang="en-GB" sz="28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827584" y="2276872"/>
            <a:ext cx="7033055" cy="4052828"/>
            <a:chOff x="827584" y="2276872"/>
            <a:chExt cx="7033055" cy="4052828"/>
          </a:xfrm>
        </p:grpSpPr>
        <p:sp>
          <p:nvSpPr>
            <p:cNvPr id="2" name="Textfeld 1"/>
            <p:cNvSpPr txBox="1"/>
            <p:nvPr/>
          </p:nvSpPr>
          <p:spPr>
            <a:xfrm rot="16200000">
              <a:off x="-648688" y="3969169"/>
              <a:ext cx="35988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Anzahl der Individuen  bei denen sich Verhalten mit Hund veränderte</a:t>
              </a:r>
              <a:endParaRPr lang="en-GB" dirty="0"/>
            </a:p>
          </p:txBody>
        </p:sp>
        <p:graphicFrame>
          <p:nvGraphicFramePr>
            <p:cNvPr id="7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5085124"/>
                </p:ext>
              </p:extLst>
            </p:nvPr>
          </p:nvGraphicFramePr>
          <p:xfrm>
            <a:off x="1388401" y="2276872"/>
            <a:ext cx="6472238" cy="39735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feld 4"/>
            <p:cNvSpPr txBox="1"/>
            <p:nvPr/>
          </p:nvSpPr>
          <p:spPr>
            <a:xfrm>
              <a:off x="1977972" y="5960368"/>
              <a:ext cx="954749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zuhören</a:t>
              </a:r>
              <a:endParaRPr lang="en-GB" b="1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967439" y="5960368"/>
              <a:ext cx="869149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lächeln</a:t>
              </a:r>
              <a:endParaRPr lang="en-GB" b="1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956906" y="5960368"/>
              <a:ext cx="813043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lachen</a:t>
              </a:r>
              <a:endParaRPr lang="en-GB" b="1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858292" y="5960368"/>
              <a:ext cx="873701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neutral</a:t>
              </a:r>
              <a:endParaRPr lang="en-GB" b="1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829482" y="5960368"/>
              <a:ext cx="829010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nervös</a:t>
              </a:r>
              <a:endParaRPr lang="en-GB" b="1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6765586" y="5960368"/>
              <a:ext cx="1013034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de-AT" b="1" dirty="0" smtClean="0"/>
                <a:t>ärgerlich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082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88032" y="44624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C00000"/>
                </a:solidFill>
              </a:rPr>
              <a:t>Zweites Beispiel: </a:t>
            </a:r>
            <a:r>
              <a:rPr lang="de-AT" sz="2800" dirty="0" smtClean="0">
                <a:solidFill>
                  <a:srgbClr val="C00000"/>
                </a:solidFill>
              </a:rPr>
              <a:t>sozial auffällige Kinder und Jugendlichen in betreuten Wohneinheiten beim gemeinsamen Essen – mit und ohne Hund  </a:t>
            </a:r>
            <a:r>
              <a:rPr lang="de-AT" sz="2000" dirty="0" smtClean="0">
                <a:solidFill>
                  <a:srgbClr val="C00000"/>
                </a:solidFill>
              </a:rPr>
              <a:t>(Martens et al. 2015)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1484784"/>
            <a:ext cx="1746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 err="1" smtClean="0"/>
              <a:t>Resumee</a:t>
            </a:r>
            <a:endParaRPr lang="en-GB" sz="32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25548" y="2132856"/>
            <a:ext cx="84389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smtClean="0"/>
              <a:t>Starke Effekte des nur anwesenden Hundes auf</a:t>
            </a:r>
            <a:endParaRPr lang="de-AT" sz="4000" dirty="0" smtClean="0"/>
          </a:p>
          <a:p>
            <a:pPr marL="285750" indent="-285750">
              <a:buFontTx/>
              <a:buChar char="-"/>
            </a:pPr>
            <a:r>
              <a:rPr lang="de-AT" sz="2400" dirty="0" smtClean="0"/>
              <a:t>Verbesserung der Kommunikation</a:t>
            </a:r>
          </a:p>
          <a:p>
            <a:pPr marL="285750" indent="-285750">
              <a:buFontTx/>
              <a:buChar char="-"/>
            </a:pPr>
            <a:r>
              <a:rPr lang="de-AT" sz="2400" dirty="0" smtClean="0"/>
              <a:t>Weniger Spannung, Aggression, angenehmere Atmosphäre</a:t>
            </a:r>
          </a:p>
          <a:p>
            <a:pPr marL="285750" indent="-285750">
              <a:buFontTx/>
              <a:buChar char="-"/>
            </a:pPr>
            <a:r>
              <a:rPr lang="de-AT" sz="2400" dirty="0" smtClean="0"/>
              <a:t>Mehr freudig-entspannte Interaktionen</a:t>
            </a:r>
          </a:p>
          <a:p>
            <a:pPr marL="285750" indent="-285750">
              <a:buFontTx/>
              <a:buChar char="-"/>
            </a:pPr>
            <a:r>
              <a:rPr lang="de-AT" sz="2400" dirty="0" smtClean="0"/>
              <a:t>Effekt: Wesentliche  </a:t>
            </a:r>
            <a:r>
              <a:rPr lang="de-AT" sz="2400" dirty="0"/>
              <a:t>S</a:t>
            </a:r>
            <a:r>
              <a:rPr lang="de-AT" sz="2400" dirty="0" smtClean="0"/>
              <a:t>teigerung der sozio-emotionalen Kompetenz und der Bereitschaft  der Kinder zu kooperieren</a:t>
            </a:r>
            <a:endParaRPr lang="en-GB" sz="2400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263" y="5159836"/>
            <a:ext cx="993785" cy="368533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259" y="4653136"/>
            <a:ext cx="1863413" cy="1523305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736" y="4653136"/>
            <a:ext cx="1770576" cy="152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88032" y="44624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C00000"/>
                </a:solidFill>
              </a:rPr>
              <a:t>Drittes Beispiel: </a:t>
            </a:r>
            <a:r>
              <a:rPr lang="de-AT" sz="2800" dirty="0" smtClean="0">
                <a:solidFill>
                  <a:srgbClr val="C00000"/>
                </a:solidFill>
              </a:rPr>
              <a:t>Effekte der Anwesenheit eines Hundes auf das dyadische, bindungsgeleitete Spiel zwischen Therapeuten und Kind/Jugendlichem </a:t>
            </a:r>
            <a:r>
              <a:rPr lang="de-AT" sz="2000" dirty="0" smtClean="0">
                <a:solidFill>
                  <a:srgbClr val="C00000"/>
                </a:solidFill>
              </a:rPr>
              <a:t>(Hutter et al et al. 2015)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324549"/>
            <a:ext cx="2016224" cy="127280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95536" y="1484784"/>
            <a:ext cx="4090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smtClean="0"/>
              <a:t>Hintergrund:  s.  2. Beispiel</a:t>
            </a:r>
            <a:endParaRPr lang="en-GB" sz="28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8" y="1988840"/>
            <a:ext cx="8820472" cy="3312368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042" indent="0">
              <a:buSzPct val="45000"/>
              <a:buNone/>
              <a:tabLst>
                <a:tab pos="388806" algn="l"/>
                <a:tab pos="483847" algn="l"/>
                <a:tab pos="891374" algn="l"/>
                <a:tab pos="1298899" algn="l"/>
                <a:tab pos="1706426" algn="l"/>
                <a:tab pos="2113951" algn="l"/>
                <a:tab pos="2521478" algn="l"/>
                <a:tab pos="2929003" algn="l"/>
                <a:tab pos="3336530" algn="l"/>
                <a:tab pos="3744055" algn="l"/>
                <a:tab pos="4151582" algn="l"/>
                <a:tab pos="4559107" algn="l"/>
                <a:tab pos="4966634" algn="l"/>
                <a:tab pos="5374159" algn="l"/>
                <a:tab pos="5781686" algn="l"/>
                <a:tab pos="6189211" algn="l"/>
                <a:tab pos="6596738" algn="l"/>
                <a:tab pos="7004263" algn="l"/>
                <a:tab pos="7411790" algn="l"/>
                <a:tab pos="7819315" algn="l"/>
                <a:tab pos="8226842" algn="l"/>
              </a:tabLst>
            </a:pPr>
            <a:r>
              <a:rPr lang="de-AT" altLang="en-US" b="1" dirty="0" smtClean="0"/>
              <a:t>Methoden </a:t>
            </a:r>
            <a:r>
              <a:rPr lang="de-AT" altLang="en-US" sz="2400" dirty="0" smtClean="0"/>
              <a:t>(ähnlich Beispiel 2)</a:t>
            </a:r>
          </a:p>
          <a:p>
            <a:pPr marL="437942">
              <a:buSzPct val="45000"/>
              <a:buFontTx/>
              <a:buChar char="-"/>
              <a:tabLst>
                <a:tab pos="388806" algn="l"/>
                <a:tab pos="483847" algn="l"/>
                <a:tab pos="891374" algn="l"/>
                <a:tab pos="1298899" algn="l"/>
                <a:tab pos="1706426" algn="l"/>
                <a:tab pos="2113951" algn="l"/>
                <a:tab pos="2521478" algn="l"/>
                <a:tab pos="2929003" algn="l"/>
                <a:tab pos="3336530" algn="l"/>
                <a:tab pos="3744055" algn="l"/>
                <a:tab pos="4151582" algn="l"/>
                <a:tab pos="4559107" algn="l"/>
                <a:tab pos="4966634" algn="l"/>
                <a:tab pos="5374159" algn="l"/>
                <a:tab pos="5781686" algn="l"/>
                <a:tab pos="6189211" algn="l"/>
                <a:tab pos="6596738" algn="l"/>
                <a:tab pos="7004263" algn="l"/>
                <a:tab pos="7411790" algn="l"/>
                <a:tab pos="7819315" algn="l"/>
                <a:tab pos="8226842" algn="l"/>
              </a:tabLst>
            </a:pPr>
            <a:r>
              <a:rPr lang="de-AT" altLang="en-US" sz="2400" dirty="0" smtClean="0"/>
              <a:t>9 </a:t>
            </a:r>
            <a:r>
              <a:rPr lang="de-AT" altLang="en-US" sz="2400" dirty="0"/>
              <a:t>Kinder-Sozialpädagogen </a:t>
            </a:r>
            <a:r>
              <a:rPr lang="de-AT" altLang="en-US" sz="2400" dirty="0" smtClean="0"/>
              <a:t>Teams</a:t>
            </a:r>
          </a:p>
          <a:p>
            <a:pPr marL="437942">
              <a:buSzPct val="45000"/>
              <a:buFontTx/>
              <a:buChar char="-"/>
              <a:tabLst>
                <a:tab pos="388806" algn="l"/>
                <a:tab pos="483847" algn="l"/>
                <a:tab pos="891374" algn="l"/>
                <a:tab pos="1298899" algn="l"/>
                <a:tab pos="1706426" algn="l"/>
                <a:tab pos="2113951" algn="l"/>
                <a:tab pos="2521478" algn="l"/>
                <a:tab pos="2929003" algn="l"/>
                <a:tab pos="3336530" algn="l"/>
                <a:tab pos="3744055" algn="l"/>
                <a:tab pos="4151582" algn="l"/>
                <a:tab pos="4559107" algn="l"/>
                <a:tab pos="4966634" algn="l"/>
                <a:tab pos="5374159" algn="l"/>
                <a:tab pos="5781686" algn="l"/>
                <a:tab pos="6189211" algn="l"/>
                <a:tab pos="6596738" algn="l"/>
                <a:tab pos="7004263" algn="l"/>
                <a:tab pos="7411790" algn="l"/>
                <a:tab pos="7819315" algn="l"/>
                <a:tab pos="8226842" algn="l"/>
              </a:tabLst>
            </a:pPr>
            <a:r>
              <a:rPr lang="de-AT" altLang="en-US" sz="2400" dirty="0" smtClean="0"/>
              <a:t>4 dyadische Treffen, je 20 Minuten, 2 mit Hund, 2 ohne, Vergleich mit-ohne; Hund anwesend aber kaum ins Spiel einbezogen</a:t>
            </a:r>
            <a:endParaRPr lang="de-AT" altLang="en-US" sz="2400" b="1" dirty="0"/>
          </a:p>
          <a:p>
            <a:pPr marL="437942">
              <a:buSzPct val="45000"/>
              <a:buFontTx/>
              <a:buChar char="-"/>
              <a:tabLst>
                <a:tab pos="388806" algn="l"/>
                <a:tab pos="483847" algn="l"/>
                <a:tab pos="891374" algn="l"/>
                <a:tab pos="1298899" algn="l"/>
                <a:tab pos="1706426" algn="l"/>
                <a:tab pos="2113951" algn="l"/>
                <a:tab pos="2521478" algn="l"/>
                <a:tab pos="2929003" algn="l"/>
                <a:tab pos="3336530" algn="l"/>
                <a:tab pos="3744055" algn="l"/>
                <a:tab pos="4151582" algn="l"/>
                <a:tab pos="4559107" algn="l"/>
                <a:tab pos="4966634" algn="l"/>
                <a:tab pos="5374159" algn="l"/>
                <a:tab pos="5781686" algn="l"/>
                <a:tab pos="6189211" algn="l"/>
                <a:tab pos="6596738" algn="l"/>
                <a:tab pos="7004263" algn="l"/>
                <a:tab pos="7411790" algn="l"/>
                <a:tab pos="7819315" algn="l"/>
                <a:tab pos="8226842" algn="l"/>
              </a:tabLst>
            </a:pPr>
            <a:r>
              <a:rPr lang="de-AT" altLang="en-US" sz="2400" dirty="0" smtClean="0"/>
              <a:t>Speichelproben Pädagogen und Kinder für </a:t>
            </a:r>
            <a:r>
              <a:rPr lang="de-AT" altLang="en-US" sz="2400" dirty="0" err="1" smtClean="0"/>
              <a:t>Kortisolanalyse</a:t>
            </a:r>
            <a:r>
              <a:rPr lang="de-AT" altLang="en-US" sz="2400" dirty="0" smtClean="0"/>
              <a:t> </a:t>
            </a:r>
            <a:endParaRPr lang="de-AT" altLang="en-US" sz="2400" dirty="0"/>
          </a:p>
          <a:p>
            <a:pPr marL="437942">
              <a:buSzPct val="45000"/>
              <a:buFontTx/>
              <a:buChar char="-"/>
              <a:tabLst>
                <a:tab pos="388806" algn="l"/>
                <a:tab pos="483847" algn="l"/>
                <a:tab pos="891374" algn="l"/>
                <a:tab pos="1298899" algn="l"/>
                <a:tab pos="1706426" algn="l"/>
                <a:tab pos="2113951" algn="l"/>
                <a:tab pos="2521478" algn="l"/>
                <a:tab pos="2929003" algn="l"/>
                <a:tab pos="3336530" algn="l"/>
                <a:tab pos="3744055" algn="l"/>
                <a:tab pos="4151582" algn="l"/>
                <a:tab pos="4559107" algn="l"/>
                <a:tab pos="4966634" algn="l"/>
                <a:tab pos="5374159" algn="l"/>
                <a:tab pos="5781686" algn="l"/>
                <a:tab pos="6189211" algn="l"/>
                <a:tab pos="6596738" algn="l"/>
                <a:tab pos="7004263" algn="l"/>
                <a:tab pos="7411790" algn="l"/>
                <a:tab pos="7819315" algn="l"/>
                <a:tab pos="8226842" algn="l"/>
              </a:tabLst>
            </a:pPr>
            <a:r>
              <a:rPr lang="de-AT" altLang="en-US" sz="2400" dirty="0" smtClean="0"/>
              <a:t>Videoaufzeichnung für Verhaltenskodieren </a:t>
            </a:r>
            <a:r>
              <a:rPr lang="de-AT" altLang="en-US" sz="2400" dirty="0"/>
              <a:t>Pädagogen und Kinder (</a:t>
            </a:r>
            <a:r>
              <a:rPr lang="de-AT" altLang="en-US" sz="2400" dirty="0" smtClean="0"/>
              <a:t>Beteiligung, Konzentration auf Spiel, Ausdruck von Spannung, Emotionen ..) </a:t>
            </a:r>
            <a:endParaRPr lang="de-AT" altLang="en-US" sz="2400" dirty="0"/>
          </a:p>
          <a:p>
            <a:pPr marL="437942">
              <a:buSzPct val="45000"/>
              <a:buFontTx/>
              <a:buChar char="-"/>
              <a:tabLst>
                <a:tab pos="388806" algn="l"/>
                <a:tab pos="483847" algn="l"/>
                <a:tab pos="891374" algn="l"/>
                <a:tab pos="1298899" algn="l"/>
                <a:tab pos="1706426" algn="l"/>
                <a:tab pos="2113951" algn="l"/>
                <a:tab pos="2521478" algn="l"/>
                <a:tab pos="2929003" algn="l"/>
                <a:tab pos="3336530" algn="l"/>
                <a:tab pos="3744055" algn="l"/>
                <a:tab pos="4151582" algn="l"/>
                <a:tab pos="4559107" algn="l"/>
                <a:tab pos="4966634" algn="l"/>
                <a:tab pos="5374159" algn="l"/>
                <a:tab pos="5781686" algn="l"/>
                <a:tab pos="6189211" algn="l"/>
                <a:tab pos="6596738" algn="l"/>
                <a:tab pos="7004263" algn="l"/>
                <a:tab pos="7411790" algn="l"/>
                <a:tab pos="7819315" algn="l"/>
                <a:tab pos="8226842" algn="l"/>
              </a:tabLst>
            </a:pPr>
            <a:r>
              <a:rPr lang="de-AT" altLang="en-US" sz="2400" dirty="0" smtClean="0"/>
              <a:t>Fragebögen zur Demographie</a:t>
            </a:r>
          </a:p>
        </p:txBody>
      </p:sp>
    </p:spTree>
    <p:extLst>
      <p:ext uri="{BB962C8B-B14F-4D97-AF65-F5344CB8AC3E}">
        <p14:creationId xmlns:p14="http://schemas.microsoft.com/office/powerpoint/2010/main" val="36948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88032" y="44624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C00000"/>
                </a:solidFill>
              </a:rPr>
              <a:t>Drittes Beispiel: </a:t>
            </a:r>
            <a:r>
              <a:rPr lang="de-AT" sz="2800" dirty="0" smtClean="0">
                <a:solidFill>
                  <a:srgbClr val="C00000"/>
                </a:solidFill>
              </a:rPr>
              <a:t>Effekte der Anwesenheit eines Hundes auf das dyadische, bindungsgeleitete Spiel zwischen Therapeuten und Kind/Jugendlichem </a:t>
            </a:r>
            <a:r>
              <a:rPr lang="de-AT" sz="2000" dirty="0" smtClean="0">
                <a:solidFill>
                  <a:srgbClr val="C00000"/>
                </a:solidFill>
              </a:rPr>
              <a:t>(Hutter et al et al. 2015)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1739711"/>
            <a:ext cx="3403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 smtClean="0"/>
              <a:t>Ergebnisse Kortisol</a:t>
            </a:r>
            <a:endParaRPr lang="en-GB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3529" y="2522507"/>
            <a:ext cx="856895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AT" sz="2400" b="1" dirty="0" smtClean="0">
                <a:solidFill>
                  <a:srgbClr val="C00000"/>
                </a:solidFill>
              </a:rPr>
              <a:t>Kinder: </a:t>
            </a:r>
            <a:r>
              <a:rPr lang="de-AT" sz="2400" dirty="0" smtClean="0"/>
              <a:t>signifikanter Abfall nur über das erste Treffen mit Hund </a:t>
            </a:r>
            <a:r>
              <a:rPr lang="en-GB" sz="2000" dirty="0" smtClean="0"/>
              <a:t>(</a:t>
            </a:r>
            <a:r>
              <a:rPr lang="en-GB" sz="2000" dirty="0"/>
              <a:t>Wilcoxon: Z=-2.028, p=0.043</a:t>
            </a:r>
            <a:r>
              <a:rPr lang="en-GB" sz="2000" dirty="0" smtClean="0"/>
              <a:t>), </a:t>
            </a:r>
            <a:r>
              <a:rPr lang="en-GB" sz="2400" dirty="0" err="1" smtClean="0"/>
              <a:t>im</a:t>
            </a:r>
            <a:r>
              <a:rPr lang="en-GB" sz="2400" dirty="0" smtClean="0"/>
              <a:t> </a:t>
            </a:r>
            <a:r>
              <a:rPr lang="en-GB" sz="2400" dirty="0" err="1" smtClean="0"/>
              <a:t>zweiten</a:t>
            </a:r>
            <a:r>
              <a:rPr lang="en-GB" sz="2400" dirty="0" smtClean="0"/>
              <a:t> </a:t>
            </a:r>
            <a:r>
              <a:rPr lang="en-GB" sz="2400" dirty="0" err="1" smtClean="0"/>
              <a:t>Treffen</a:t>
            </a:r>
            <a:r>
              <a:rPr lang="en-GB" sz="2400" dirty="0" smtClean="0"/>
              <a:t> </a:t>
            </a:r>
            <a:r>
              <a:rPr lang="en-GB" sz="2400" dirty="0" err="1" smtClean="0"/>
              <a:t>mit</a:t>
            </a:r>
            <a:r>
              <a:rPr lang="en-GB" sz="2400" dirty="0" smtClean="0"/>
              <a:t> Hund </a:t>
            </a:r>
            <a:r>
              <a:rPr lang="en-GB" sz="2400" dirty="0" err="1" smtClean="0"/>
              <a:t>nur</a:t>
            </a:r>
            <a:r>
              <a:rPr lang="en-GB" sz="2400" dirty="0" smtClean="0"/>
              <a:t> Trend </a:t>
            </a:r>
            <a:r>
              <a:rPr lang="en-GB" sz="2000" dirty="0"/>
              <a:t>(</a:t>
            </a:r>
            <a:r>
              <a:rPr lang="en-GB" sz="2000" dirty="0" smtClean="0"/>
              <a:t>p=0.14); </a:t>
            </a:r>
            <a:r>
              <a:rPr lang="en-GB" sz="2400" dirty="0" err="1" smtClean="0"/>
              <a:t>kein</a:t>
            </a:r>
            <a:r>
              <a:rPr lang="en-GB" sz="2400" dirty="0" smtClean="0"/>
              <a:t> </a:t>
            </a:r>
            <a:r>
              <a:rPr lang="en-GB" sz="2400" dirty="0" err="1" smtClean="0"/>
              <a:t>Abfall</a:t>
            </a:r>
            <a:r>
              <a:rPr lang="en-GB" sz="2400" dirty="0" smtClean="0"/>
              <a:t> in den </a:t>
            </a:r>
            <a:r>
              <a:rPr lang="en-GB" sz="2400" dirty="0" err="1" smtClean="0"/>
              <a:t>Treffen</a:t>
            </a:r>
            <a:r>
              <a:rPr lang="en-GB" sz="2400" dirty="0" smtClean="0"/>
              <a:t> </a:t>
            </a:r>
            <a:r>
              <a:rPr lang="en-GB" sz="2400" dirty="0" err="1" smtClean="0"/>
              <a:t>ohne</a:t>
            </a:r>
            <a:r>
              <a:rPr lang="en-GB" sz="2400" dirty="0" smtClean="0"/>
              <a:t> Hund</a:t>
            </a:r>
          </a:p>
          <a:p>
            <a:endParaRPr lang="en-GB" sz="2400" dirty="0" smtClean="0"/>
          </a:p>
          <a:p>
            <a:pPr marL="342900" indent="-342900">
              <a:buFontTx/>
              <a:buChar char="-"/>
            </a:pPr>
            <a:r>
              <a:rPr lang="de-AT" sz="2400" b="1" dirty="0" err="1" smtClean="0">
                <a:solidFill>
                  <a:srgbClr val="C00000"/>
                </a:solidFill>
              </a:rPr>
              <a:t>PädagogInnen</a:t>
            </a:r>
            <a:r>
              <a:rPr lang="de-AT" sz="2400" b="1" dirty="0" smtClean="0">
                <a:solidFill>
                  <a:srgbClr val="C00000"/>
                </a:solidFill>
              </a:rPr>
              <a:t>: </a:t>
            </a:r>
            <a:r>
              <a:rPr lang="de-AT" sz="2400" dirty="0" smtClean="0"/>
              <a:t>zeigten </a:t>
            </a:r>
            <a:r>
              <a:rPr lang="de-AT" sz="2400" dirty="0" err="1" smtClean="0"/>
              <a:t>sign</a:t>
            </a:r>
            <a:r>
              <a:rPr lang="de-AT" sz="2400" dirty="0" smtClean="0"/>
              <a:t> geringere </a:t>
            </a:r>
            <a:r>
              <a:rPr lang="de-AT" sz="2400" dirty="0" err="1" smtClean="0"/>
              <a:t>Kortisolspiegel</a:t>
            </a:r>
            <a:r>
              <a:rPr lang="de-AT" sz="2400" dirty="0" smtClean="0"/>
              <a:t> mit Hund </a:t>
            </a:r>
            <a:r>
              <a:rPr lang="de-AT" sz="2000" dirty="0" smtClean="0"/>
              <a:t>(</a:t>
            </a:r>
            <a:r>
              <a:rPr lang="de-AT" sz="2000" dirty="0" err="1" smtClean="0"/>
              <a:t>Wilcoxon</a:t>
            </a:r>
            <a:r>
              <a:rPr lang="de-AT" sz="2000" dirty="0"/>
              <a:t>: Z=-2.547, </a:t>
            </a:r>
            <a:r>
              <a:rPr lang="de-AT" sz="2000" dirty="0" smtClean="0"/>
              <a:t>p=0.011); </a:t>
            </a:r>
            <a:r>
              <a:rPr lang="de-AT" sz="2400" dirty="0" smtClean="0"/>
              <a:t>nur in den beiden Treffen mit Hund fielen </a:t>
            </a:r>
            <a:r>
              <a:rPr lang="de-AT" sz="2400" dirty="0" err="1" smtClean="0"/>
              <a:t>Kortisolwerte</a:t>
            </a:r>
            <a:r>
              <a:rPr lang="de-AT" sz="2400" dirty="0" smtClean="0"/>
              <a:t> </a:t>
            </a:r>
            <a:r>
              <a:rPr lang="de-AT" sz="2400" dirty="0" err="1" smtClean="0"/>
              <a:t>sign</a:t>
            </a:r>
            <a:r>
              <a:rPr lang="de-AT" sz="2400" dirty="0" smtClean="0"/>
              <a:t> ab </a:t>
            </a:r>
            <a:r>
              <a:rPr lang="de-AT" sz="2000" dirty="0" smtClean="0"/>
              <a:t>(</a:t>
            </a:r>
            <a:r>
              <a:rPr lang="en-GB" sz="2000" dirty="0" smtClean="0"/>
              <a:t>Wilcoxon</a:t>
            </a:r>
            <a:r>
              <a:rPr lang="en-GB" sz="2000" dirty="0"/>
              <a:t>: Z=-2.073, </a:t>
            </a:r>
            <a:r>
              <a:rPr lang="en-GB" sz="2000" dirty="0" smtClean="0"/>
              <a:t>p=0.038</a:t>
            </a:r>
            <a:r>
              <a:rPr lang="en-GB" sz="2000" dirty="0"/>
              <a:t> </a:t>
            </a:r>
            <a:r>
              <a:rPr lang="en-GB" sz="2000" dirty="0" smtClean="0"/>
              <a:t>und </a:t>
            </a:r>
            <a:r>
              <a:rPr lang="en-GB" sz="2000" dirty="0"/>
              <a:t>Z=-2.521, p=0.012) </a:t>
            </a:r>
            <a:endParaRPr lang="en-GB" sz="2000" dirty="0" smtClean="0"/>
          </a:p>
          <a:p>
            <a:pPr marL="342900" indent="-342900">
              <a:buFontTx/>
              <a:buChar char="-"/>
            </a:pPr>
            <a:endParaRPr lang="en-GB" sz="2400" dirty="0" smtClean="0"/>
          </a:p>
          <a:p>
            <a:pPr marL="342900" indent="-342900">
              <a:buFontTx/>
              <a:buChar char="-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200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88032" y="44624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C00000"/>
                </a:solidFill>
              </a:rPr>
              <a:t>Drittes Beispiel: </a:t>
            </a:r>
            <a:r>
              <a:rPr lang="de-AT" sz="2800" dirty="0" smtClean="0">
                <a:solidFill>
                  <a:srgbClr val="C00000"/>
                </a:solidFill>
              </a:rPr>
              <a:t>Effekte der Anwesenheit eines Hundes auf das dyadische, bindungsgeleitete Spiel zwischen Therapeuten und Kind/Jugendlichem </a:t>
            </a:r>
            <a:r>
              <a:rPr lang="de-AT" sz="2000" dirty="0" smtClean="0">
                <a:solidFill>
                  <a:srgbClr val="C00000"/>
                </a:solidFill>
              </a:rPr>
              <a:t>(Hutter et al et al. 2015)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9" y="1556792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Ergebnisse Verhalten </a:t>
            </a:r>
            <a:r>
              <a:rPr lang="de-AT" sz="2400" dirty="0" smtClean="0"/>
              <a:t>z.B. Gesamtzahl der effektiven bindungsgeleiteten Interventionen während Spiel  </a:t>
            </a:r>
            <a:endParaRPr lang="en-GB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97945"/>
            <a:ext cx="4629470" cy="342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504056" y="2510899"/>
            <a:ext cx="5148064" cy="41404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2106337" y="5836622"/>
            <a:ext cx="958917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de-AT" dirty="0" smtClean="0"/>
              <a:t>Kind 1-9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-1106761" y="4086944"/>
            <a:ext cx="351038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Gesamtzahl der effektiven bindungsgeleiteten Interventionen </a:t>
            </a:r>
            <a:endParaRPr lang="en-GB" dirty="0"/>
          </a:p>
        </p:txBody>
      </p:sp>
      <p:sp>
        <p:nvSpPr>
          <p:cNvPr id="10" name="Rechteck 9"/>
          <p:cNvSpPr/>
          <p:nvPr/>
        </p:nvSpPr>
        <p:spPr>
          <a:xfrm>
            <a:off x="4211960" y="3316342"/>
            <a:ext cx="1224136" cy="270494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..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4427984" y="3739272"/>
            <a:ext cx="3864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400" dirty="0" smtClean="0"/>
              <a:t>… </a:t>
            </a:r>
            <a:r>
              <a:rPr lang="de-AT" sz="2400" dirty="0" err="1" smtClean="0"/>
              <a:t>hochsign</a:t>
            </a:r>
            <a:r>
              <a:rPr lang="de-AT" sz="2400" dirty="0" smtClean="0"/>
              <a:t> mehr effektive  Interventionen in Anwesenheit des Hunde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373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88032" y="44624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C00000"/>
                </a:solidFill>
              </a:rPr>
              <a:t>Drittes Beispiel: </a:t>
            </a:r>
            <a:r>
              <a:rPr lang="de-AT" sz="2800" dirty="0" smtClean="0">
                <a:solidFill>
                  <a:srgbClr val="C00000"/>
                </a:solidFill>
              </a:rPr>
              <a:t>Effekte der Anwesenheit eines Hundes auf das dyadische, bindungsgeleitete Spiel zwischen Therapeuten und Kind/Jugendlichem </a:t>
            </a:r>
            <a:r>
              <a:rPr lang="de-AT" sz="2000" dirty="0" smtClean="0">
                <a:solidFill>
                  <a:srgbClr val="C00000"/>
                </a:solidFill>
              </a:rPr>
              <a:t>(Hutter et al et al. 2015)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9" y="1556792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Zusammenfassung Kinder </a:t>
            </a:r>
            <a:r>
              <a:rPr lang="de-AT" sz="2400" dirty="0" smtClean="0"/>
              <a:t>(nur </a:t>
            </a:r>
            <a:r>
              <a:rPr lang="de-AT" sz="2400" dirty="0" err="1" smtClean="0"/>
              <a:t>sign</a:t>
            </a:r>
            <a:r>
              <a:rPr lang="de-AT" sz="2400" dirty="0" smtClean="0"/>
              <a:t> Verhalten)</a:t>
            </a:r>
            <a:r>
              <a:rPr lang="de-AT" sz="3200" b="1" dirty="0" smtClean="0"/>
              <a:t>:</a:t>
            </a:r>
            <a:endParaRPr lang="en-GB" sz="3200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39552" y="2348881"/>
            <a:ext cx="8424936" cy="3168352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686" indent="-290884">
              <a:buSzPct val="45000"/>
              <a:buFont typeface="Arial" panose="020B0604020202020204" pitchFamily="34" charset="0"/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AT" altLang="en-US" b="1" dirty="0" smtClean="0">
                <a:solidFill>
                  <a:srgbClr val="800000"/>
                </a:solidFill>
              </a:rPr>
              <a:t>mit Hund</a:t>
            </a:r>
            <a:endParaRPr lang="de-AT" altLang="en-US" b="1" dirty="0">
              <a:solidFill>
                <a:srgbClr val="800000"/>
              </a:solidFill>
            </a:endParaRPr>
          </a:p>
          <a:p>
            <a:pPr marL="558002" indent="-457200">
              <a:buSzPct val="45000"/>
              <a:buFontTx/>
              <a:buChar char="-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AT" altLang="en-US" sz="2800" dirty="0" smtClean="0"/>
              <a:t>weniger </a:t>
            </a:r>
            <a:r>
              <a:rPr lang="de-AT" altLang="en-US" sz="2800" dirty="0" err="1" smtClean="0"/>
              <a:t>Übersprungsverhalten</a:t>
            </a:r>
            <a:r>
              <a:rPr lang="de-AT" altLang="en-US" sz="2800" dirty="0" smtClean="0"/>
              <a:t> als Ausdruck innerer Spannung</a:t>
            </a:r>
            <a:endParaRPr lang="de-AT" altLang="en-US" sz="2400" dirty="0" smtClean="0"/>
          </a:p>
          <a:p>
            <a:pPr marL="558002" indent="-457200">
              <a:buSzPct val="45000"/>
              <a:buFontTx/>
              <a:buChar char="-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AT" altLang="en-US" sz="2800" dirty="0"/>
              <a:t>s</a:t>
            </a:r>
            <a:r>
              <a:rPr lang="de-AT" altLang="en-US" sz="2800" dirty="0" smtClean="0"/>
              <a:t>eltener Ausstieg aus der Spielsituation</a:t>
            </a:r>
          </a:p>
          <a:p>
            <a:pPr marL="558002" indent="-457200">
              <a:buSzPct val="45000"/>
              <a:buFontTx/>
              <a:buChar char="-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AT" altLang="en-US" sz="2800" dirty="0"/>
              <a:t>a</a:t>
            </a:r>
            <a:r>
              <a:rPr lang="de-AT" altLang="en-US" sz="2800" dirty="0" smtClean="0"/>
              <a:t>ktiveres Reagieren auf Situationen</a:t>
            </a:r>
          </a:p>
          <a:p>
            <a:pPr marL="558002" indent="-457200">
              <a:buSzPct val="45000"/>
              <a:buFontTx/>
              <a:buChar char="-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AT" altLang="en-US" sz="2800" dirty="0" smtClean="0"/>
              <a:t>mehr Ausdruck der Freude (lachen ..)</a:t>
            </a:r>
          </a:p>
        </p:txBody>
      </p:sp>
    </p:spTree>
    <p:extLst>
      <p:ext uri="{BB962C8B-B14F-4D97-AF65-F5344CB8AC3E}">
        <p14:creationId xmlns:p14="http://schemas.microsoft.com/office/powerpoint/2010/main" val="9407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88032" y="44624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C00000"/>
                </a:solidFill>
              </a:rPr>
              <a:t>Drittes Beispiel: </a:t>
            </a:r>
            <a:r>
              <a:rPr lang="de-AT" sz="2800" dirty="0" smtClean="0">
                <a:solidFill>
                  <a:srgbClr val="C00000"/>
                </a:solidFill>
              </a:rPr>
              <a:t>Effekte der Anwesenheit eines Hundes auf das dyadische, bindungsgeleitete Spiel zwischen Therapeuten und Kind/Jugendlichem </a:t>
            </a:r>
            <a:r>
              <a:rPr lang="de-AT" sz="2000" dirty="0" smtClean="0">
                <a:solidFill>
                  <a:srgbClr val="C00000"/>
                </a:solidFill>
              </a:rPr>
              <a:t>(Hutter et al et al. 2015)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9" y="1556792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 smtClean="0"/>
              <a:t>Zusammenfassung </a:t>
            </a:r>
            <a:r>
              <a:rPr lang="de-AT" sz="3200" b="1" dirty="0" err="1" smtClean="0"/>
              <a:t>PädagogInnen</a:t>
            </a:r>
            <a:r>
              <a:rPr lang="de-AT" sz="3200" b="1" dirty="0" smtClean="0"/>
              <a:t> </a:t>
            </a:r>
            <a:r>
              <a:rPr lang="de-AT" sz="2400" dirty="0" smtClean="0"/>
              <a:t>(nur </a:t>
            </a:r>
            <a:r>
              <a:rPr lang="de-AT" sz="2400" dirty="0" err="1" smtClean="0"/>
              <a:t>sign</a:t>
            </a:r>
            <a:r>
              <a:rPr lang="de-AT" sz="2400" dirty="0" smtClean="0"/>
              <a:t> Verhalten)</a:t>
            </a:r>
            <a:r>
              <a:rPr lang="de-AT" sz="3200" b="1" dirty="0" smtClean="0"/>
              <a:t>:</a:t>
            </a:r>
            <a:endParaRPr lang="en-GB" sz="3200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2348881"/>
            <a:ext cx="8424936" cy="2304255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686" indent="-290884">
              <a:buSzPct val="45000"/>
              <a:buFont typeface="Arial" panose="020B0604020202020204" pitchFamily="34" charset="0"/>
              <a:buNone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AT" altLang="en-US" b="1" dirty="0" smtClean="0">
                <a:solidFill>
                  <a:srgbClr val="800000"/>
                </a:solidFill>
              </a:rPr>
              <a:t>mit Hund</a:t>
            </a:r>
            <a:endParaRPr lang="de-DE" altLang="en-US" sz="2800" dirty="0" smtClean="0"/>
          </a:p>
          <a:p>
            <a:pPr marL="558002" indent="-457200">
              <a:buSzPct val="45000"/>
              <a:buFontTx/>
              <a:buChar char="-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DE" altLang="en-US" sz="2800" dirty="0" smtClean="0"/>
              <a:t>weniger </a:t>
            </a:r>
            <a:r>
              <a:rPr lang="de-DE" altLang="en-US" sz="2800" dirty="0" err="1" smtClean="0"/>
              <a:t>Übersprungsverhalten</a:t>
            </a:r>
            <a:endParaRPr lang="de-DE" altLang="en-US" sz="2800" dirty="0"/>
          </a:p>
          <a:p>
            <a:pPr marL="558002" indent="-457200">
              <a:buSzPct val="45000"/>
              <a:buFontTx/>
              <a:buChar char="-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DE" altLang="en-US" sz="2800" dirty="0"/>
              <a:t>weniger Ausstiege aus der Spielsituation</a:t>
            </a:r>
          </a:p>
          <a:p>
            <a:pPr marL="558002" indent="-457200">
              <a:buSzPct val="45000"/>
              <a:buFontTx/>
              <a:buChar char="-"/>
              <a:tabLst>
                <a:tab pos="391686" algn="l"/>
                <a:tab pos="486727" algn="l"/>
                <a:tab pos="894254" algn="l"/>
                <a:tab pos="1301779" algn="l"/>
                <a:tab pos="1709306" algn="l"/>
                <a:tab pos="2116831" algn="l"/>
                <a:tab pos="2524358" algn="l"/>
                <a:tab pos="2931883" algn="l"/>
                <a:tab pos="3339410" algn="l"/>
                <a:tab pos="3746935" algn="l"/>
                <a:tab pos="4154462" algn="l"/>
                <a:tab pos="4561987" algn="l"/>
                <a:tab pos="4969514" algn="l"/>
                <a:tab pos="5377039" algn="l"/>
                <a:tab pos="5784566" algn="l"/>
                <a:tab pos="6192091" algn="l"/>
                <a:tab pos="6599618" algn="l"/>
                <a:tab pos="7007143" algn="l"/>
                <a:tab pos="7414670" algn="l"/>
                <a:tab pos="7822195" algn="l"/>
                <a:tab pos="8229722" algn="l"/>
              </a:tabLst>
            </a:pPr>
            <a:r>
              <a:rPr lang="de-DE" altLang="en-US" sz="2800" dirty="0" smtClean="0"/>
              <a:t>Qualitativ </a:t>
            </a:r>
            <a:r>
              <a:rPr lang="de-DE" altLang="en-US" sz="2800" dirty="0"/>
              <a:t>besseres bindungsgeleitetes Spiel</a:t>
            </a:r>
            <a:endParaRPr lang="de-AT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7102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88032" y="44624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C00000"/>
                </a:solidFill>
              </a:rPr>
              <a:t>Drittes Beispiel: </a:t>
            </a:r>
            <a:r>
              <a:rPr lang="de-AT" sz="2800" dirty="0" smtClean="0">
                <a:solidFill>
                  <a:srgbClr val="C00000"/>
                </a:solidFill>
              </a:rPr>
              <a:t>Effekte der Anwesenheit eines Hundes auf das dyadische, bindungsgeleitete Spiel zwischen Therapeuten und Kind/Jugendlichem </a:t>
            </a:r>
            <a:r>
              <a:rPr lang="de-AT" sz="2000" dirty="0" smtClean="0">
                <a:solidFill>
                  <a:srgbClr val="C00000"/>
                </a:solidFill>
              </a:rPr>
              <a:t>(Hutter et al et al. 2015)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09540" y="1481877"/>
            <a:ext cx="1746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 err="1" smtClean="0"/>
              <a:t>Resumee</a:t>
            </a:r>
            <a:endParaRPr lang="en-GB" sz="32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2129949"/>
            <a:ext cx="843893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Starke positive Effekte des bloß anwesenden Hundes auf</a:t>
            </a:r>
            <a:endParaRPr lang="de-AT" sz="3600" dirty="0" smtClean="0"/>
          </a:p>
          <a:p>
            <a:pPr marL="285750" indent="-285750">
              <a:buFontTx/>
              <a:buChar char="-"/>
            </a:pPr>
            <a:r>
              <a:rPr lang="de-AT" sz="2400" dirty="0" smtClean="0"/>
              <a:t>Stresshormone vor allem der </a:t>
            </a:r>
            <a:r>
              <a:rPr lang="de-AT" sz="2400" dirty="0" err="1" smtClean="0"/>
              <a:t>PädagogInnen</a:t>
            </a:r>
            <a:endParaRPr lang="de-AT" sz="2400" dirty="0" smtClean="0"/>
          </a:p>
          <a:p>
            <a:pPr marL="285750" indent="-285750">
              <a:buFontTx/>
              <a:buChar char="-"/>
            </a:pPr>
            <a:r>
              <a:rPr lang="de-AT" sz="2400" dirty="0" smtClean="0"/>
              <a:t>Weniger Spannung, mehr freudig-entspannte Interaktionen</a:t>
            </a:r>
          </a:p>
          <a:p>
            <a:pPr marL="285750" indent="-285750">
              <a:buFontTx/>
              <a:buChar char="-"/>
            </a:pPr>
            <a:r>
              <a:rPr lang="de-AT" sz="2400" dirty="0" smtClean="0"/>
              <a:t>Kinder und </a:t>
            </a:r>
            <a:r>
              <a:rPr lang="de-AT" sz="2400" dirty="0" err="1" smtClean="0"/>
              <a:t>PädagogInnen</a:t>
            </a:r>
            <a:r>
              <a:rPr lang="de-AT" sz="2400" dirty="0" smtClean="0"/>
              <a:t>: weniger Ausstieg aus Spielsituation, qualitativ besseres, freudigeres Spiel</a:t>
            </a:r>
          </a:p>
          <a:p>
            <a:pPr marL="285750" indent="-285750">
              <a:buFontTx/>
              <a:buChar char="-"/>
            </a:pPr>
            <a:r>
              <a:rPr lang="de-AT" sz="2400" b="1" dirty="0" smtClean="0">
                <a:solidFill>
                  <a:srgbClr val="C00000"/>
                </a:solidFill>
              </a:rPr>
              <a:t>Effekt: </a:t>
            </a:r>
            <a:r>
              <a:rPr lang="de-AT" sz="2400" dirty="0" smtClean="0"/>
              <a:t>Wesentlich </a:t>
            </a:r>
            <a:r>
              <a:rPr lang="de-AT" sz="2400" dirty="0" err="1" smtClean="0"/>
              <a:t>entspanntere</a:t>
            </a:r>
            <a:r>
              <a:rPr lang="de-AT" sz="2400" dirty="0" smtClean="0"/>
              <a:t> </a:t>
            </a:r>
            <a:r>
              <a:rPr lang="de-AT" sz="2400" dirty="0" err="1" smtClean="0"/>
              <a:t>PädagogInnen</a:t>
            </a:r>
            <a:r>
              <a:rPr lang="de-AT" sz="2400" dirty="0" smtClean="0"/>
              <a:t>, wesentliche Steigerung der Bereitschaft  der Kinder zu kooperieren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900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-27384"/>
            <a:ext cx="8388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 smtClean="0">
                <a:solidFill>
                  <a:srgbClr val="C00000"/>
                </a:solidFill>
              </a:rPr>
              <a:t>Schlüsse aus den Ergebnissen beider Settings </a:t>
            </a:r>
            <a:r>
              <a:rPr lang="de-AT" sz="3200" dirty="0" smtClean="0">
                <a:solidFill>
                  <a:srgbClr val="C00000"/>
                </a:solidFill>
              </a:rPr>
              <a:t>(ess-Situation Gruppe, und dyadische bindungsgeleitete </a:t>
            </a:r>
            <a:r>
              <a:rPr lang="de-AT" sz="3200" dirty="0" err="1" smtClean="0">
                <a:solidFill>
                  <a:srgbClr val="C00000"/>
                </a:solidFill>
              </a:rPr>
              <a:t>Spielsituation;</a:t>
            </a:r>
            <a:r>
              <a:rPr lang="de-AT" sz="2400" dirty="0" err="1" smtClean="0">
                <a:solidFill>
                  <a:srgbClr val="C00000"/>
                </a:solidFill>
              </a:rPr>
              <a:t>Martens</a:t>
            </a:r>
            <a:r>
              <a:rPr lang="de-AT" sz="2400" dirty="0" smtClean="0">
                <a:solidFill>
                  <a:srgbClr val="C00000"/>
                </a:solidFill>
              </a:rPr>
              <a:t> et al. 2015, Hutter et al et al. 2015)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2336681"/>
            <a:ext cx="88559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Nachweis des </a:t>
            </a:r>
            <a:r>
              <a:rPr lang="de-AT" sz="2800" dirty="0" err="1" smtClean="0"/>
              <a:t>Biophilie</a:t>
            </a:r>
            <a:r>
              <a:rPr lang="de-AT" sz="2800" dirty="0" smtClean="0"/>
              <a:t>-Effekts: </a:t>
            </a:r>
          </a:p>
          <a:p>
            <a:endParaRPr lang="de-AT" sz="2800" dirty="0" smtClean="0"/>
          </a:p>
          <a:p>
            <a:pPr marL="342900" indent="-342900">
              <a:buFontTx/>
              <a:buChar char="-"/>
            </a:pPr>
            <a:r>
              <a:rPr lang="de-AT" sz="2400" dirty="0" smtClean="0"/>
              <a:t>der anwesende Hund sorgte für Entspannung, was zu einer erheblichen qualitativen Verbesserung der Kommunikation und Interaktion zwischen den anwesenden Menschen führt</a:t>
            </a:r>
          </a:p>
          <a:p>
            <a:endParaRPr lang="de-AT" sz="2400" dirty="0" smtClean="0"/>
          </a:p>
          <a:p>
            <a:pPr marL="342900" indent="-342900">
              <a:buFontTx/>
              <a:buChar char="-"/>
            </a:pPr>
            <a:r>
              <a:rPr lang="de-AT" sz="2400" dirty="0" smtClean="0"/>
              <a:t>Vermutlich sehr deutliche Ergebnisse, weil es sich um ein sozial besonders auffälliges Klientel handelte (Bedeutung der Indikation für tiergestützte Interventionen)</a:t>
            </a:r>
            <a:endParaRPr lang="de-AT" sz="2400" dirty="0"/>
          </a:p>
          <a:p>
            <a:pPr marL="342900" indent="-342900">
              <a:buFontTx/>
              <a:buChar char="-"/>
            </a:pPr>
            <a:endParaRPr lang="de-AT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680" y="2204864"/>
            <a:ext cx="2016224" cy="127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-27384"/>
            <a:ext cx="8388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 smtClean="0">
                <a:solidFill>
                  <a:srgbClr val="C00000"/>
                </a:solidFill>
              </a:rPr>
              <a:t>Schlüsse aus den Ergebnissen beider Settings </a:t>
            </a:r>
            <a:r>
              <a:rPr lang="de-AT" sz="3200" dirty="0" smtClean="0">
                <a:solidFill>
                  <a:srgbClr val="C00000"/>
                </a:solidFill>
              </a:rPr>
              <a:t>(ess-Situation Gruppe, und dyadische bindungsgeleitete Spielsituation; </a:t>
            </a:r>
            <a:r>
              <a:rPr lang="de-AT" sz="2400" dirty="0" smtClean="0">
                <a:solidFill>
                  <a:srgbClr val="C00000"/>
                </a:solidFill>
              </a:rPr>
              <a:t>Martens et al. 2015, Hutter et al et al. 2015)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51520" y="2060848"/>
            <a:ext cx="88559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Erheblicher Zugewinn an Qualität der sozialpädagogischen Arbeit durch anwesenden Hund</a:t>
            </a:r>
          </a:p>
          <a:p>
            <a:pPr marL="342900" indent="-342900">
              <a:buFontTx/>
              <a:buChar char="-"/>
            </a:pPr>
            <a:r>
              <a:rPr lang="de-AT" sz="2400" dirty="0" smtClean="0"/>
              <a:t>Ergebnisse belegen den potentiell hohen Gewinn an Effektivität in der sozialpädagogischen Arbeit durch alleinige ANWESENHEIT eines Hundes</a:t>
            </a:r>
          </a:p>
          <a:p>
            <a:pPr marL="342900" indent="-342900">
              <a:buFontTx/>
              <a:buChar char="-"/>
            </a:pPr>
            <a:r>
              <a:rPr lang="de-AT" sz="2400" dirty="0" smtClean="0"/>
              <a:t>Eigentlich nur Vorteile</a:t>
            </a:r>
            <a:endParaRPr lang="de-AT" sz="2400" dirty="0"/>
          </a:p>
          <a:p>
            <a:pPr marL="342900" indent="-342900">
              <a:buFontTx/>
              <a:buChar char="-"/>
            </a:pPr>
            <a:r>
              <a:rPr lang="de-AT" sz="2400" dirty="0" smtClean="0"/>
              <a:t>Es wäre unklug und ineffizient, auf Tier(Hunde-)</a:t>
            </a:r>
            <a:r>
              <a:rPr lang="de-AT" sz="2400" dirty="0" err="1" smtClean="0"/>
              <a:t>unterstützung</a:t>
            </a:r>
            <a:r>
              <a:rPr lang="de-AT" sz="2400" dirty="0" smtClean="0"/>
              <a:t> in der pädagogischen Arbeit zu verzichten</a:t>
            </a:r>
            <a:r>
              <a:rPr lang="de-AT" sz="2400" b="1" dirty="0" smtClean="0"/>
              <a:t>, wenn diese gut möglich ist </a:t>
            </a:r>
            <a:r>
              <a:rPr lang="de-AT" sz="2400" dirty="0" smtClean="0"/>
              <a:t>(Bedingung: entspannter Hund, gute Hund-Halter Beziehung, s. </a:t>
            </a:r>
            <a:r>
              <a:rPr lang="de-AT" sz="2400" dirty="0" err="1" smtClean="0"/>
              <a:t>Kotrschal</a:t>
            </a:r>
            <a:r>
              <a:rPr lang="de-AT" sz="2400" dirty="0" smtClean="0"/>
              <a:t> 2016)</a:t>
            </a:r>
            <a:endParaRPr lang="de-AT" sz="2400" dirty="0"/>
          </a:p>
          <a:p>
            <a:pPr marL="342900" indent="-342900">
              <a:buFontTx/>
              <a:buChar char="-"/>
            </a:pPr>
            <a:endParaRPr lang="de-AT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5566166"/>
            <a:ext cx="2016224" cy="127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86" y="1737542"/>
            <a:ext cx="229961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97" y="396479"/>
            <a:ext cx="2034331" cy="33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436096" y="4905894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400" b="1" dirty="0" smtClean="0"/>
              <a:t>KK: Hund-Mensch </a:t>
            </a:r>
          </a:p>
          <a:p>
            <a:pPr algn="r"/>
            <a:r>
              <a:rPr lang="de-AT" sz="2000" dirty="0" smtClean="0"/>
              <a:t>Das Geheimnis der Seelenverwandtschaft. </a:t>
            </a:r>
            <a:r>
              <a:rPr lang="de-AT" dirty="0" smtClean="0"/>
              <a:t>Brandstätter,  Sept 2016</a:t>
            </a:r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246873" y="1052736"/>
            <a:ext cx="52612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 smtClean="0">
                <a:solidFill>
                  <a:srgbClr val="C00000"/>
                </a:solidFill>
              </a:rPr>
              <a:t>Was können Hunde, </a:t>
            </a:r>
          </a:p>
          <a:p>
            <a:r>
              <a:rPr lang="de-AT" sz="3600" dirty="0" smtClean="0">
                <a:solidFill>
                  <a:srgbClr val="C00000"/>
                </a:solidFill>
              </a:rPr>
              <a:t>was Kaninchen, Meerschweinchen oder </a:t>
            </a:r>
            <a:r>
              <a:rPr lang="de-AT" sz="3600" dirty="0" err="1" smtClean="0">
                <a:solidFill>
                  <a:srgbClr val="C00000"/>
                </a:solidFill>
              </a:rPr>
              <a:t>PädagogInnen</a:t>
            </a:r>
            <a:r>
              <a:rPr lang="de-AT" sz="3600" dirty="0" smtClean="0">
                <a:solidFill>
                  <a:srgbClr val="C00000"/>
                </a:solidFill>
              </a:rPr>
              <a:t> nicht können?</a:t>
            </a:r>
            <a:endParaRPr lang="en-GB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2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16024" y="116632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 smtClean="0">
                <a:solidFill>
                  <a:srgbClr val="C00000"/>
                </a:solidFill>
              </a:rPr>
              <a:t>Warum das so ist ?   </a:t>
            </a:r>
            <a:endParaRPr lang="de-AT" sz="3600" dirty="0" smtClean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90" y="5585379"/>
            <a:ext cx="2016224" cy="127280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20080" y="1371540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 smtClean="0"/>
              <a:t>Warum wollen Menschen mit Tieren sozial sein?</a:t>
            </a:r>
          </a:p>
          <a:p>
            <a:endParaRPr lang="de-AT" sz="4000" dirty="0" smtClean="0"/>
          </a:p>
          <a:p>
            <a:r>
              <a:rPr lang="de-AT" sz="4000" dirty="0" smtClean="0"/>
              <a:t>Warum können sie es?</a:t>
            </a:r>
          </a:p>
          <a:p>
            <a:endParaRPr lang="de-AT" sz="4000" dirty="0" smtClean="0"/>
          </a:p>
          <a:p>
            <a:r>
              <a:rPr lang="de-AT" sz="4000" dirty="0" smtClean="0"/>
              <a:t>Warum wirken Tiere?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506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ocu02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40000"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651000"/>
            <a:ext cx="9229726" cy="924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39725" y="44450"/>
            <a:ext cx="884078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3200" b="1">
                <a:solidFill>
                  <a:srgbClr val="CC0000"/>
                </a:solidFill>
              </a:rPr>
              <a:t>Beziehung Mensch – Tier? </a:t>
            </a:r>
          </a:p>
          <a:p>
            <a:pPr eaLnBrk="1" hangingPunct="1"/>
            <a:r>
              <a:rPr lang="de-DE" altLang="en-US" sz="3200" b="1">
                <a:solidFill>
                  <a:srgbClr val="CC0000"/>
                </a:solidFill>
              </a:rPr>
              <a:t> </a:t>
            </a:r>
            <a:r>
              <a:rPr lang="de-DE" altLang="en-US" sz="2800" b="1">
                <a:solidFill>
                  <a:srgbClr val="CC0000"/>
                </a:solidFill>
              </a:rPr>
              <a:t>Warum WOLLEN wir mit Tieren zusammen leben?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250825" y="1284288"/>
            <a:ext cx="88931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Naturbeziehung als Alleinstellungsmerkmal Mensch</a:t>
            </a:r>
          </a:p>
          <a:p>
            <a:pPr>
              <a:defRPr/>
            </a:pPr>
            <a:r>
              <a:rPr lang="de-DE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z.B.: </a:t>
            </a:r>
            <a:r>
              <a:rPr lang="de-DE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Biophilie</a:t>
            </a:r>
            <a:endParaRPr lang="de-DE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Wilson, E.O. (1984).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Biophilia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Campridge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MA: Harvard University Press.</a:t>
            </a:r>
            <a:endParaRPr lang="de-D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Kellert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S.R. &amp; Wilson, E.O. (1993). The </a:t>
            </a:r>
            <a:r>
              <a:rPr lang="en-GB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biophilia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hypothesis. Islands Press.</a:t>
            </a:r>
            <a:endParaRPr lang="de-DE" dirty="0"/>
          </a:p>
          <a:p>
            <a:pPr>
              <a:defRPr/>
            </a:pPr>
            <a:r>
              <a:rPr lang="de-DE" sz="2800" dirty="0"/>
              <a:t>.. daher menschliches Interesse an Tieren „triebhaft“, intensiv bei Kindern </a:t>
            </a:r>
            <a:r>
              <a:rPr lang="de-DE" sz="2000" dirty="0"/>
              <a:t>(z.B. </a:t>
            </a:r>
            <a:r>
              <a:rPr lang="de-DE" sz="2000" dirty="0" err="1"/>
              <a:t>DeLoache</a:t>
            </a:r>
            <a:r>
              <a:rPr lang="de-DE" sz="2000" dirty="0"/>
              <a:t> et al. 2011)</a:t>
            </a:r>
          </a:p>
          <a:p>
            <a:pPr>
              <a:defRPr/>
            </a:pPr>
            <a:r>
              <a:rPr lang="en-GB" dirty="0" err="1"/>
              <a:t>DeLoache</a:t>
            </a:r>
            <a:r>
              <a:rPr lang="en-GB" dirty="0"/>
              <a:t>, J.S., Pickard, M.B., &amp;</a:t>
            </a:r>
            <a:r>
              <a:rPr lang="en-GB" dirty="0" err="1"/>
              <a:t>LoBue</a:t>
            </a:r>
            <a:r>
              <a:rPr lang="en-GB" dirty="0"/>
              <a:t>, V. (2011) How very young children think about animals. In S. McCune, S. J.A. Griffin, &amp; V. </a:t>
            </a:r>
            <a:r>
              <a:rPr lang="en-GB" dirty="0" err="1"/>
              <a:t>Maholmes</a:t>
            </a:r>
            <a:r>
              <a:rPr lang="en-GB" dirty="0"/>
              <a:t> (Eds.), How animals affect us: Examining the influences of human-animal interaction on child development and human health, (pp. 85-99). Washington, DC: American Psychological Association.</a:t>
            </a:r>
            <a:r>
              <a:rPr lang="de-DE" dirty="0"/>
              <a:t> </a:t>
            </a:r>
          </a:p>
          <a:p>
            <a:pPr>
              <a:defRPr/>
            </a:pPr>
            <a:r>
              <a:rPr lang="en-US" dirty="0"/>
              <a:t>WEDL, M. &amp; KOTRSCHAL, K. Social and Individual components of animal contact in preschool children. </a:t>
            </a:r>
            <a:r>
              <a:rPr lang="en-US" dirty="0" err="1"/>
              <a:t>Anthrozoös</a:t>
            </a:r>
            <a:r>
              <a:rPr lang="en-US" dirty="0"/>
              <a:t> 22, 383-396 (2009)</a:t>
            </a:r>
            <a:endParaRPr lang="de-DE" dirty="0"/>
          </a:p>
        </p:txBody>
      </p:sp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395288" y="5067300"/>
            <a:ext cx="8502650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Biophilie</a:t>
            </a:r>
            <a:r>
              <a:rPr lang="de-DE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als Attribut des philosophischen und spirituellen (</a:t>
            </a:r>
            <a:r>
              <a:rPr lang="de-DE" sz="2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Welterklärungs</a:t>
            </a:r>
            <a:r>
              <a:rPr lang="de-DE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)Gehirns des Menschen</a:t>
            </a:r>
          </a:p>
          <a:p>
            <a:pPr algn="ctr">
              <a:defRPr/>
            </a:pPr>
            <a:r>
              <a:rPr lang="de-DE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.. Ursprung in der Tier- und Naturbeziehung</a:t>
            </a: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7215188" y="185738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2000"/>
              <a:t>Vid 3</a:t>
            </a:r>
          </a:p>
        </p:txBody>
      </p:sp>
    </p:spTree>
    <p:extLst>
      <p:ext uri="{BB962C8B-B14F-4D97-AF65-F5344CB8AC3E}">
        <p14:creationId xmlns:p14="http://schemas.microsoft.com/office/powerpoint/2010/main" val="41770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27384"/>
            <a:ext cx="7455680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71067" y="-33529"/>
            <a:ext cx="3925469" cy="2598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7550" y="2411747"/>
            <a:ext cx="2616978" cy="3897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483768" y="404664"/>
            <a:ext cx="3905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Vertrauen zwischen Menschen und Wölfen ?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27232" y="4089266"/>
            <a:ext cx="3905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4000" b="1" dirty="0" err="1"/>
              <a:t>h</a:t>
            </a:r>
            <a:r>
              <a:rPr lang="de-AT" sz="4000" b="1" dirty="0" err="1" smtClean="0"/>
              <a:t>ow</a:t>
            </a:r>
            <a:r>
              <a:rPr lang="de-AT" sz="4000" b="1" dirty="0" smtClean="0"/>
              <a:t> </a:t>
            </a:r>
            <a:r>
              <a:rPr lang="de-AT" sz="4000" b="1" dirty="0" err="1" smtClean="0"/>
              <a:t>come</a:t>
            </a:r>
            <a:r>
              <a:rPr lang="de-AT" sz="4000" b="1" dirty="0" smtClean="0"/>
              <a:t>?</a:t>
            </a:r>
            <a:endParaRPr lang="en-GB" sz="40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95536" y="5374957"/>
            <a:ext cx="3927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 smtClean="0"/>
              <a:t>www.wolfscience.at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713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ocu021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40000"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651000"/>
            <a:ext cx="9229726" cy="924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39725" y="188913"/>
            <a:ext cx="884078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3600" dirty="0">
                <a:solidFill>
                  <a:srgbClr val="CC0000"/>
                </a:solidFill>
              </a:rPr>
              <a:t>Beziehung Mensch – Tier? </a:t>
            </a:r>
            <a:endParaRPr lang="de-DE" altLang="en-US" sz="3600" dirty="0" smtClean="0">
              <a:solidFill>
                <a:srgbClr val="CC0000"/>
              </a:solidFill>
            </a:endParaRPr>
          </a:p>
          <a:p>
            <a:pPr eaLnBrk="1" hangingPunct="1"/>
            <a:r>
              <a:rPr lang="de-DE" altLang="en-US" sz="3600" dirty="0" smtClean="0">
                <a:solidFill>
                  <a:srgbClr val="CC0000"/>
                </a:solidFill>
              </a:rPr>
              <a:t> </a:t>
            </a:r>
            <a:r>
              <a:rPr lang="de-DE" altLang="en-US" sz="3200" dirty="0" smtClean="0">
                <a:solidFill>
                  <a:srgbClr val="CC0000"/>
                </a:solidFill>
              </a:rPr>
              <a:t>Warum KÖNNEN wir </a:t>
            </a:r>
          </a:p>
          <a:p>
            <a:pPr eaLnBrk="1" hangingPunct="1"/>
            <a:r>
              <a:rPr lang="de-DE" altLang="en-US" sz="3200" dirty="0" smtClean="0">
                <a:solidFill>
                  <a:srgbClr val="CC0000"/>
                </a:solidFill>
              </a:rPr>
              <a:t>mit Tieren sozial zusammenleben?</a:t>
            </a:r>
            <a:endParaRPr lang="de-DE" altLang="en-US" sz="3200" dirty="0">
              <a:solidFill>
                <a:srgbClr val="CC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99592" y="229138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/>
              <a:t>g</a:t>
            </a:r>
            <a:r>
              <a:rPr lang="de-AT" sz="3200" b="1" dirty="0" smtClean="0"/>
              <a:t>emeinsame soziale Werkzeugkiste </a:t>
            </a:r>
          </a:p>
          <a:p>
            <a:r>
              <a:rPr lang="de-AT" sz="3200" dirty="0" smtClean="0"/>
              <a:t>= neuronale und psychophysiologische Mechanismen,</a:t>
            </a:r>
          </a:p>
        </p:txBody>
      </p:sp>
    </p:spTree>
    <p:extLst>
      <p:ext uri="{BB962C8B-B14F-4D97-AF65-F5344CB8AC3E}">
        <p14:creationId xmlns:p14="http://schemas.microsoft.com/office/powerpoint/2010/main" val="40658343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395288" y="1901056"/>
            <a:ext cx="885507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800" b="1"/>
              <a:t>2a. Das konservatives Gehirn:</a:t>
            </a:r>
            <a:r>
              <a:rPr lang="de-DE" altLang="en-US" sz="1800"/>
              <a:t> ... Das soziale Netzwerk (Goodson)</a:t>
            </a:r>
          </a:p>
          <a:p>
            <a:pPr eaLnBrk="1" hangingPunct="1"/>
            <a:r>
              <a:rPr lang="de-DE" altLang="en-US" sz="1800" b="1"/>
              <a:t>	- Bindungs- und Fürsorgemechanismen</a:t>
            </a:r>
            <a:r>
              <a:rPr lang="de-DE" altLang="en-US" sz="1800"/>
              <a:t> (Curley &amp; Keverne)</a:t>
            </a:r>
          </a:p>
          <a:p>
            <a:pPr eaLnBrk="1" hangingPunct="1"/>
            <a:r>
              <a:rPr lang="de-DE" altLang="en-US" sz="1800" b="1"/>
              <a:t>	- Emotionen</a:t>
            </a:r>
            <a:r>
              <a:rPr lang="de-DE" altLang="en-US" sz="1800"/>
              <a:t> (Panksepp)</a:t>
            </a:r>
          </a:p>
          <a:p>
            <a:pPr eaLnBrk="1" hangingPunct="1"/>
            <a:r>
              <a:rPr lang="de-DE" altLang="en-US" sz="1800"/>
              <a:t>	</a:t>
            </a:r>
            <a:r>
              <a:rPr lang="de-DE" altLang="en-US" sz="1800" b="1"/>
              <a:t>- Angst – Glück </a:t>
            </a:r>
            <a:r>
              <a:rPr lang="de-DE" altLang="en-US" sz="1800"/>
              <a:t>(Amygdala, N. caudatus)</a:t>
            </a:r>
          </a:p>
          <a:p>
            <a:pPr eaLnBrk="1" hangingPunct="1"/>
            <a:r>
              <a:rPr lang="de-DE" altLang="en-US" sz="1800" b="1"/>
              <a:t>2b.</a:t>
            </a:r>
            <a:r>
              <a:rPr lang="de-DE" altLang="en-US" sz="1800"/>
              <a:t> </a:t>
            </a:r>
            <a:r>
              <a:rPr lang="de-DE" altLang="en-US" sz="1800" b="1"/>
              <a:t>Das progressive Gehirn </a:t>
            </a:r>
            <a:r>
              <a:rPr lang="de-DE" altLang="en-US" sz="1800"/>
              <a:t>(Konzepte, Moral): </a:t>
            </a:r>
          </a:p>
          <a:p>
            <a:pPr eaLnBrk="1" hangingPunct="1"/>
            <a:r>
              <a:rPr lang="de-DE" altLang="en-US" sz="1800"/>
              <a:t>	- der </a:t>
            </a:r>
            <a:r>
              <a:rPr lang="de-DE" altLang="en-US" sz="1800" b="1"/>
              <a:t>Praefrontale Kortex</a:t>
            </a:r>
            <a:r>
              <a:rPr lang="de-DE" altLang="en-US" sz="1800"/>
              <a:t> und </a:t>
            </a:r>
            <a:r>
              <a:rPr lang="de-DE" altLang="en-US" sz="1800" b="1"/>
              <a:t>Nidopallium caudolaterale</a:t>
            </a:r>
            <a:r>
              <a:rPr lang="de-DE" altLang="en-US" sz="1800"/>
              <a:t> (Güntürkün)</a:t>
            </a:r>
            <a:endParaRPr lang="en-GB" altLang="en-US" sz="1800"/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395288" y="3861048"/>
            <a:ext cx="86264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800" b="1"/>
              <a:t>3. „Persönlichkeit“</a:t>
            </a:r>
            <a:r>
              <a:rPr lang="de-DE" altLang="en-US" sz="1800"/>
              <a:t>, Wesen als WT-Universalie, schafft Unterschiede, Wahlmöglichkeit, Berechenbarkeit im sozialen Bereich</a:t>
            </a: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411163" y="4630986"/>
            <a:ext cx="883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800" b="1"/>
              <a:t>4. Physiologie des sozialen Stress Management</a:t>
            </a:r>
            <a:r>
              <a:rPr lang="de-DE" altLang="en-US" sz="1800"/>
              <a:t>: </a:t>
            </a:r>
          </a:p>
          <a:p>
            <a:pPr eaLnBrk="1" hangingPunct="1"/>
            <a:r>
              <a:rPr lang="de-DE" altLang="en-US" sz="1800"/>
              <a:t>	- zwei Stressachsen; social support, etz.</a:t>
            </a: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411163" y="5424736"/>
            <a:ext cx="8785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800" b="1"/>
              <a:t>5. Konvergenz sozialer Strukturen und kognitiver Leistungen</a:t>
            </a:r>
            <a:r>
              <a:rPr lang="de-DE" altLang="en-US" sz="1800"/>
              <a:t> </a:t>
            </a:r>
          </a:p>
          <a:p>
            <a:pPr eaLnBrk="1" hangingPunct="1"/>
            <a:r>
              <a:rPr lang="de-DE" altLang="en-US" sz="1800"/>
              <a:t>über weite Bereiche der evol. Entwicklung .. 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395288" y="1125538"/>
            <a:ext cx="83550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800" b="1"/>
              <a:t>1. Identische Prinzipien</a:t>
            </a:r>
            <a:r>
              <a:rPr lang="de-DE" altLang="en-US" sz="1800"/>
              <a:t> des Verhaltensaufbaus, etwa im Bereich Motormuster und deren Interpretation (Lorenz, Tinbergen) Kommunikation, etc.</a:t>
            </a:r>
            <a:endParaRPr lang="en-GB" altLang="en-US" sz="1800"/>
          </a:p>
        </p:txBody>
      </p:sp>
      <p:sp>
        <p:nvSpPr>
          <p:cNvPr id="70663" name="Textfeld 1"/>
          <p:cNvSpPr txBox="1">
            <a:spLocks noChangeArrowheads="1"/>
          </p:cNvSpPr>
          <p:nvPr/>
        </p:nvSpPr>
        <p:spPr bwMode="auto">
          <a:xfrm>
            <a:off x="101600" y="115888"/>
            <a:ext cx="89011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en-US" sz="2800" b="1">
                <a:solidFill>
                  <a:srgbClr val="C00000"/>
                </a:solidFill>
              </a:rPr>
              <a:t>Menschen teilen mit anderen Tieren die biopsychologisch-sozialen Werkzeuge </a:t>
            </a:r>
          </a:p>
        </p:txBody>
      </p:sp>
    </p:spTree>
    <p:extLst>
      <p:ext uri="{BB962C8B-B14F-4D97-AF65-F5344CB8AC3E}">
        <p14:creationId xmlns:p14="http://schemas.microsoft.com/office/powerpoint/2010/main" val="4267151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4" grpId="0" autoUpdateAnimBg="0"/>
      <p:bldP spid="368645" grpId="0" autoUpdateAnimBg="0"/>
      <p:bldP spid="368646" grpId="0" autoUpdateAnimBg="0"/>
      <p:bldP spid="368647" grpId="0" autoUpdateAnimBg="0"/>
      <p:bldP spid="36864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395288" y="1901056"/>
            <a:ext cx="885507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800" b="1"/>
              <a:t>2a. Das konservatives Gehirn:</a:t>
            </a:r>
            <a:r>
              <a:rPr lang="de-DE" altLang="en-US" sz="1800"/>
              <a:t> ... Das soziale Netzwerk (Goodson)</a:t>
            </a:r>
          </a:p>
          <a:p>
            <a:pPr eaLnBrk="1" hangingPunct="1"/>
            <a:r>
              <a:rPr lang="de-DE" altLang="en-US" sz="1800" b="1"/>
              <a:t>	- Bindungs- und Fürsorgemechanismen</a:t>
            </a:r>
            <a:r>
              <a:rPr lang="de-DE" altLang="en-US" sz="1800"/>
              <a:t> (Curley &amp; Keverne)</a:t>
            </a:r>
          </a:p>
          <a:p>
            <a:pPr eaLnBrk="1" hangingPunct="1"/>
            <a:r>
              <a:rPr lang="de-DE" altLang="en-US" sz="1800" b="1"/>
              <a:t>	- Emotionen</a:t>
            </a:r>
            <a:r>
              <a:rPr lang="de-DE" altLang="en-US" sz="1800"/>
              <a:t> (Panksepp)</a:t>
            </a:r>
          </a:p>
          <a:p>
            <a:pPr eaLnBrk="1" hangingPunct="1"/>
            <a:r>
              <a:rPr lang="de-DE" altLang="en-US" sz="1800"/>
              <a:t>	</a:t>
            </a:r>
            <a:r>
              <a:rPr lang="de-DE" altLang="en-US" sz="1800" b="1"/>
              <a:t>- Angst – Glück </a:t>
            </a:r>
            <a:r>
              <a:rPr lang="de-DE" altLang="en-US" sz="1800"/>
              <a:t>(Amygdala, N. caudatus)</a:t>
            </a:r>
          </a:p>
          <a:p>
            <a:pPr eaLnBrk="1" hangingPunct="1"/>
            <a:r>
              <a:rPr lang="de-DE" altLang="en-US" sz="1800" b="1"/>
              <a:t>2b.</a:t>
            </a:r>
            <a:r>
              <a:rPr lang="de-DE" altLang="en-US" sz="1800"/>
              <a:t> </a:t>
            </a:r>
            <a:r>
              <a:rPr lang="de-DE" altLang="en-US" sz="1800" b="1"/>
              <a:t>Das progressive Gehirn </a:t>
            </a:r>
            <a:r>
              <a:rPr lang="de-DE" altLang="en-US" sz="1800"/>
              <a:t>(Konzepte, Moral): </a:t>
            </a:r>
          </a:p>
          <a:p>
            <a:pPr eaLnBrk="1" hangingPunct="1"/>
            <a:r>
              <a:rPr lang="de-DE" altLang="en-US" sz="1800"/>
              <a:t>	- der </a:t>
            </a:r>
            <a:r>
              <a:rPr lang="de-DE" altLang="en-US" sz="1800" b="1"/>
              <a:t>Praefrontale Kortex</a:t>
            </a:r>
            <a:r>
              <a:rPr lang="de-DE" altLang="en-US" sz="1800"/>
              <a:t> und </a:t>
            </a:r>
            <a:r>
              <a:rPr lang="de-DE" altLang="en-US" sz="1800" b="1"/>
              <a:t>Nidopallium caudolaterale</a:t>
            </a:r>
            <a:r>
              <a:rPr lang="de-DE" altLang="en-US" sz="1800"/>
              <a:t> (Güntürkün)</a:t>
            </a:r>
            <a:endParaRPr lang="en-GB" altLang="en-US" sz="1800"/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395288" y="3861048"/>
            <a:ext cx="86264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800" b="1" dirty="0">
                <a:solidFill>
                  <a:schemeClr val="bg1">
                    <a:lumMod val="50000"/>
                  </a:schemeClr>
                </a:solidFill>
              </a:rPr>
              <a:t>3. „Persönlichkeit“</a:t>
            </a:r>
            <a:r>
              <a:rPr lang="de-DE" altLang="en-US" sz="1800" dirty="0">
                <a:solidFill>
                  <a:schemeClr val="bg1">
                    <a:lumMod val="50000"/>
                  </a:schemeClr>
                </a:solidFill>
              </a:rPr>
              <a:t>, Wesen als WT-Universalie, schafft Unterschiede, Wahlmöglichkeit, Berechenbarkeit im sozialen Bereich</a:t>
            </a: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411163" y="4630986"/>
            <a:ext cx="883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800" b="1">
                <a:solidFill>
                  <a:schemeClr val="bg1">
                    <a:lumMod val="50000"/>
                  </a:schemeClr>
                </a:solidFill>
              </a:rPr>
              <a:t>4. Physiologie des sozialen Stress Management</a:t>
            </a:r>
            <a:r>
              <a:rPr lang="de-DE" altLang="en-US" sz="180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eaLnBrk="1" hangingPunct="1"/>
            <a:r>
              <a:rPr lang="de-DE" altLang="en-US" sz="1800">
                <a:solidFill>
                  <a:schemeClr val="bg1">
                    <a:lumMod val="50000"/>
                  </a:schemeClr>
                </a:solidFill>
              </a:rPr>
              <a:t>	- zwei Stressachsen; social support, etz.</a:t>
            </a: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411163" y="5424736"/>
            <a:ext cx="8785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800" b="1">
                <a:solidFill>
                  <a:schemeClr val="bg1">
                    <a:lumMod val="50000"/>
                  </a:schemeClr>
                </a:solidFill>
              </a:rPr>
              <a:t>5. Konvergenz sozialer Strukturen und kognitiver Leistungen</a:t>
            </a:r>
            <a:r>
              <a:rPr lang="de-DE" altLang="en-US" sz="18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eaLnBrk="1" hangingPunct="1"/>
            <a:r>
              <a:rPr lang="de-DE" altLang="en-US" sz="1800">
                <a:solidFill>
                  <a:schemeClr val="bg1">
                    <a:lumMod val="50000"/>
                  </a:schemeClr>
                </a:solidFill>
              </a:rPr>
              <a:t>über weite Bereiche der evol. Entwicklung .. 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395288" y="1125538"/>
            <a:ext cx="83550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1800" b="1" dirty="0">
                <a:solidFill>
                  <a:schemeClr val="bg1">
                    <a:lumMod val="50000"/>
                  </a:schemeClr>
                </a:solidFill>
              </a:rPr>
              <a:t>1. Identische Prinzipien</a:t>
            </a:r>
            <a:r>
              <a:rPr lang="de-DE" altLang="en-US" sz="1800" dirty="0">
                <a:solidFill>
                  <a:schemeClr val="bg1">
                    <a:lumMod val="50000"/>
                  </a:schemeClr>
                </a:solidFill>
              </a:rPr>
              <a:t> des Verhaltensaufbaus, etwa im Bereich Motormuster und deren Interpretation (Lorenz, Tinbergen) Kommunikation, etc.</a:t>
            </a:r>
            <a:endParaRPr lang="en-GB" alt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663" name="Textfeld 1"/>
          <p:cNvSpPr txBox="1">
            <a:spLocks noChangeArrowheads="1"/>
          </p:cNvSpPr>
          <p:nvPr/>
        </p:nvSpPr>
        <p:spPr bwMode="auto">
          <a:xfrm>
            <a:off x="0" y="115888"/>
            <a:ext cx="89011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en-US" sz="2800" b="1">
                <a:solidFill>
                  <a:srgbClr val="C00000"/>
                </a:solidFill>
              </a:rPr>
              <a:t>Menschen teilen mit anderen Tieren die biopsychologisch-sozialen Werkzeuge </a:t>
            </a:r>
          </a:p>
        </p:txBody>
      </p:sp>
    </p:spTree>
    <p:extLst>
      <p:ext uri="{BB962C8B-B14F-4D97-AF65-F5344CB8AC3E}">
        <p14:creationId xmlns:p14="http://schemas.microsoft.com/office/powerpoint/2010/main" val="716861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http://dericbownds.net/uploaded_images/socialbrainan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1743075"/>
            <a:ext cx="39243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hteck 3"/>
          <p:cNvSpPr>
            <a:spLocks noChangeArrowheads="1"/>
          </p:cNvSpPr>
          <p:nvPr/>
        </p:nvSpPr>
        <p:spPr bwMode="auto">
          <a:xfrm>
            <a:off x="169863" y="4191000"/>
            <a:ext cx="8974137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GB" altLang="en-US" sz="2400" dirty="0">
                <a:cs typeface="Arial" pitchFamily="34" charset="0"/>
              </a:rPr>
              <a:t>Containing also the oxytocin- and bonding system </a:t>
            </a:r>
            <a:r>
              <a:rPr lang="en-GB" altLang="en-US" sz="2000" dirty="0">
                <a:cs typeface="Arial" pitchFamily="34" charset="0"/>
              </a:rPr>
              <a:t>(Curley &amp; </a:t>
            </a:r>
            <a:r>
              <a:rPr lang="en-GB" altLang="en-US" sz="2000" dirty="0" err="1">
                <a:cs typeface="Arial" pitchFamily="34" charset="0"/>
              </a:rPr>
              <a:t>Keverne</a:t>
            </a:r>
            <a:r>
              <a:rPr lang="en-GB" altLang="en-US" sz="2000" dirty="0">
                <a:cs typeface="Arial" pitchFamily="34" charset="0"/>
              </a:rPr>
              <a:t> 2005)</a:t>
            </a:r>
            <a:r>
              <a:rPr lang="en-GB" altLang="en-US" sz="2400" dirty="0">
                <a:cs typeface="Arial" pitchFamily="34" charset="0"/>
              </a:rPr>
              <a:t> shared at least by social mammals and birds</a:t>
            </a:r>
          </a:p>
          <a:p>
            <a:pPr eaLnBrk="1" hangingPunct="1">
              <a:buFontTx/>
              <a:buChar char="-"/>
            </a:pPr>
            <a:r>
              <a:rPr lang="en-GB" altLang="en-US" sz="2400" dirty="0">
                <a:cs typeface="Arial" pitchFamily="34" charset="0"/>
              </a:rPr>
              <a:t>and contributing to basic emotional systems  </a:t>
            </a:r>
            <a:r>
              <a:rPr lang="en-GB" altLang="en-US" sz="2000" dirty="0">
                <a:cs typeface="Arial" pitchFamily="34" charset="0"/>
              </a:rPr>
              <a:t>(Panksepp1998)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6688" y="1814513"/>
            <a:ext cx="5059362" cy="2012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GB" sz="2400" dirty="0"/>
              <a:t>„the social network“ </a:t>
            </a:r>
          </a:p>
          <a:p>
            <a:pPr>
              <a:defRPr/>
            </a:pPr>
            <a:r>
              <a:rPr lang="en-GB" sz="2400" dirty="0"/>
              <a:t>(Goodson 2005): Six areas diencephalon &amp; </a:t>
            </a:r>
            <a:r>
              <a:rPr lang="en-GB" sz="2400" dirty="0" err="1"/>
              <a:t>tegmentum</a:t>
            </a:r>
            <a:r>
              <a:rPr lang="en-GB" sz="2400" dirty="0"/>
              <a:t> shared by all vertebrates, unchanged over 450 Mio years !! </a:t>
            </a:r>
          </a:p>
        </p:txBody>
      </p:sp>
      <p:sp>
        <p:nvSpPr>
          <p:cNvPr id="104453" name="Text Box 4"/>
          <p:cNvSpPr txBox="1">
            <a:spLocks noChangeArrowheads="1"/>
          </p:cNvSpPr>
          <p:nvPr/>
        </p:nvSpPr>
        <p:spPr bwMode="auto">
          <a:xfrm>
            <a:off x="92075" y="115888"/>
            <a:ext cx="7467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3600" b="1">
                <a:solidFill>
                  <a:srgbClr val="C00000"/>
                </a:solidFill>
              </a:rPr>
              <a:t>The „conservative“ vertebrate brain  </a:t>
            </a:r>
            <a:r>
              <a:rPr lang="de-DE" altLang="en-US" sz="2800" b="1">
                <a:solidFill>
                  <a:srgbClr val="C00000"/>
                </a:solidFill>
              </a:rPr>
              <a:t>(the instinctive base of social behaviour) </a:t>
            </a:r>
          </a:p>
        </p:txBody>
      </p:sp>
      <p:sp>
        <p:nvSpPr>
          <p:cNvPr id="104454" name="Ellipse 5"/>
          <p:cNvSpPr>
            <a:spLocks noChangeArrowheads="1"/>
          </p:cNvSpPr>
          <p:nvPr/>
        </p:nvSpPr>
        <p:spPr bwMode="auto">
          <a:xfrm>
            <a:off x="5832475" y="2489200"/>
            <a:ext cx="836613" cy="820738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 sz="1200" b="1">
              <a:cs typeface="Arial" pitchFamily="34" charset="0"/>
            </a:endParaRPr>
          </a:p>
        </p:txBody>
      </p:sp>
      <p:cxnSp>
        <p:nvCxnSpPr>
          <p:cNvPr id="104455" name="Gerade Verbindung 13"/>
          <p:cNvCxnSpPr>
            <a:cxnSpLocks noChangeShapeType="1"/>
          </p:cNvCxnSpPr>
          <p:nvPr/>
        </p:nvCxnSpPr>
        <p:spPr bwMode="auto">
          <a:xfrm>
            <a:off x="3794125" y="2247900"/>
            <a:ext cx="2008188" cy="56515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456" name="Textfeld 16"/>
          <p:cNvSpPr txBox="1">
            <a:spLocks noChangeArrowheads="1"/>
          </p:cNvSpPr>
          <p:nvPr/>
        </p:nvSpPr>
        <p:spPr bwMode="auto">
          <a:xfrm>
            <a:off x="1614016" y="5631334"/>
            <a:ext cx="490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en-US" sz="2400" b="1">
                <a:cs typeface="Arial" pitchFamily="34" charset="0"/>
              </a:rPr>
              <a:t>.. example.: the caudate nucleus</a:t>
            </a:r>
            <a:endParaRPr lang="en-GB" altLang="en-US" sz="2400" b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32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458669"/>
            <a:ext cx="8218487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  <a:buFont typeface="Wingdings" pitchFamily="2" charset="2"/>
              <a:buNone/>
              <a:defRPr/>
            </a:pPr>
            <a:r>
              <a:rPr lang="de-AT" sz="4000" b="1" dirty="0" smtClean="0">
                <a:solidFill>
                  <a:srgbClr val="C00000"/>
                </a:solidFill>
              </a:rPr>
              <a:t>Nucleus </a:t>
            </a:r>
            <a:r>
              <a:rPr lang="de-AT" sz="4000" b="1" dirty="0" err="1">
                <a:solidFill>
                  <a:srgbClr val="C00000"/>
                </a:solidFill>
              </a:rPr>
              <a:t>c</a:t>
            </a:r>
            <a:r>
              <a:rPr lang="de-AT" sz="4000" b="1" dirty="0" err="1" smtClean="0">
                <a:solidFill>
                  <a:srgbClr val="C00000"/>
                </a:solidFill>
              </a:rPr>
              <a:t>audatus</a:t>
            </a:r>
            <a:endParaRPr lang="de-AT" sz="4000" b="1" dirty="0" smtClean="0">
              <a:solidFill>
                <a:srgbClr val="C00000"/>
              </a:solidFill>
            </a:endParaRPr>
          </a:p>
          <a:p>
            <a:pPr>
              <a:buSzPct val="100000"/>
              <a:buFont typeface="Wingdings" pitchFamily="2" charset="2"/>
              <a:buNone/>
              <a:defRPr/>
            </a:pPr>
            <a:endParaRPr lang="de-AT" sz="1400" dirty="0"/>
          </a:p>
          <a:p>
            <a:pPr marL="342900" indent="-342900" eaLnBrk="1" hangingPunct="1">
              <a:defRPr/>
            </a:pPr>
            <a:r>
              <a:rPr lang="de-AT" sz="2600" dirty="0" smtClean="0"/>
              <a:t>„verwaltet“ soziopositive </a:t>
            </a:r>
            <a:r>
              <a:rPr lang="de-AT" sz="2600" dirty="0"/>
              <a:t>B</a:t>
            </a:r>
            <a:r>
              <a:rPr lang="de-AT" sz="2600" dirty="0" smtClean="0"/>
              <a:t>eziehungen</a:t>
            </a:r>
            <a:r>
              <a:rPr lang="de-AT" sz="1400" dirty="0" smtClean="0"/>
              <a:t> (Aron et al. 2005)</a:t>
            </a:r>
          </a:p>
          <a:p>
            <a:pPr marL="285750" indent="-285750" eaLnBrk="1" hangingPunct="1">
              <a:defRPr/>
            </a:pPr>
            <a:r>
              <a:rPr lang="de-AT" sz="2600" dirty="0" smtClean="0"/>
              <a:t>Verknüpfung früherer Erfahrungen </a:t>
            </a:r>
            <a:r>
              <a:rPr lang="de-AT" sz="2600" dirty="0" smtClean="0">
                <a:sym typeface="Wingdings" panose="05000000000000000000" pitchFamily="2" charset="2"/>
              </a:rPr>
              <a:t> </a:t>
            </a:r>
            <a:r>
              <a:rPr lang="de-AT" sz="2600" dirty="0" smtClean="0"/>
              <a:t>Erwartung an Ereignisse, die wir genießen</a:t>
            </a:r>
          </a:p>
          <a:p>
            <a:pPr marL="342900" indent="-342900" eaLnBrk="1" hangingPunct="1">
              <a:defRPr/>
            </a:pPr>
            <a:r>
              <a:rPr lang="de-AT" sz="2600" dirty="0" smtClean="0"/>
              <a:t>Auch aktiv bei sozialen Kooperation </a:t>
            </a:r>
          </a:p>
          <a:p>
            <a:pPr marL="457200" indent="-457200" eaLnBrk="1" hangingPunct="1">
              <a:buFont typeface="Wingdings"/>
              <a:buChar char="à"/>
              <a:defRPr/>
            </a:pPr>
            <a:r>
              <a:rPr lang="de-AT" sz="2600" dirty="0" smtClean="0">
                <a:sym typeface="Wingdings" panose="05000000000000000000" pitchFamily="2" charset="2"/>
              </a:rPr>
              <a:t>wirkt belohnend </a:t>
            </a:r>
            <a:r>
              <a:rPr lang="de-AT" sz="1400" dirty="0" smtClean="0">
                <a:sym typeface="Wingdings" panose="05000000000000000000" pitchFamily="2" charset="2"/>
              </a:rPr>
              <a:t>(Rilling et al. 2002)</a:t>
            </a:r>
            <a:endParaRPr lang="de-AT" sz="1400" dirty="0" smtClean="0"/>
          </a:p>
          <a:p>
            <a:pPr marL="342900" indent="-342900" eaLnBrk="1" hangingPunct="1">
              <a:defRPr/>
            </a:pPr>
            <a:endParaRPr lang="de-DE" sz="1400" dirty="0" smtClean="0">
              <a:sym typeface="Wingdings" pitchFamily="2" charset="2"/>
            </a:endParaRPr>
          </a:p>
          <a:p>
            <a:pPr marL="342900" indent="-342900" eaLnBrk="1" hangingPunct="1">
              <a:defRPr/>
            </a:pPr>
            <a:endParaRPr lang="de-AT" altLang="de-DE" sz="1200" dirty="0" smtClean="0">
              <a:solidFill>
                <a:srgbClr val="663300"/>
              </a:solidFill>
              <a:sym typeface="Wingdings" pitchFamily="2" charset="2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2791" y="4419109"/>
            <a:ext cx="8671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Unterstützt durch Bindungssystem (OT) plus Belohnungssysteme (DA, Endorphine)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368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8313" y="476225"/>
            <a:ext cx="8218487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Pct val="100000"/>
              <a:buFont typeface="Wingdings" pitchFamily="2" charset="2"/>
              <a:buNone/>
              <a:defRPr/>
            </a:pPr>
            <a:r>
              <a:rPr lang="de-AT" sz="3200" b="1" dirty="0" smtClean="0">
                <a:solidFill>
                  <a:srgbClr val="C00000"/>
                </a:solidFill>
              </a:rPr>
              <a:t>Nucleus </a:t>
            </a:r>
            <a:r>
              <a:rPr lang="de-AT" sz="3200" b="1" dirty="0" err="1">
                <a:solidFill>
                  <a:srgbClr val="C00000"/>
                </a:solidFill>
              </a:rPr>
              <a:t>c</a:t>
            </a:r>
            <a:r>
              <a:rPr lang="de-AT" sz="3200" b="1" dirty="0" err="1" smtClean="0">
                <a:solidFill>
                  <a:srgbClr val="C00000"/>
                </a:solidFill>
              </a:rPr>
              <a:t>audatus</a:t>
            </a:r>
            <a:r>
              <a:rPr lang="de-AT" sz="3200" b="1" dirty="0" smtClean="0">
                <a:solidFill>
                  <a:srgbClr val="C00000"/>
                </a:solidFill>
              </a:rPr>
              <a:t> </a:t>
            </a:r>
            <a:r>
              <a:rPr lang="de-AT" sz="2800" dirty="0"/>
              <a:t>funktionsgleich bei Mensch und </a:t>
            </a:r>
            <a:r>
              <a:rPr lang="de-AT" sz="2800" dirty="0" smtClean="0"/>
              <a:t>Hund </a:t>
            </a:r>
            <a:r>
              <a:rPr lang="de-AT" sz="2000" dirty="0" smtClean="0"/>
              <a:t>(Gregory Berns, </a:t>
            </a:r>
            <a:r>
              <a:rPr lang="de-AT" sz="2000" dirty="0" err="1" smtClean="0"/>
              <a:t>Emory</a:t>
            </a:r>
            <a:r>
              <a:rPr lang="de-AT" sz="2000" dirty="0" smtClean="0"/>
              <a:t> Univ.)</a:t>
            </a:r>
            <a:endParaRPr lang="de-AT" sz="2000" dirty="0"/>
          </a:p>
          <a:p>
            <a:pPr eaLnBrk="1" hangingPunct="1">
              <a:buFont typeface="Wingdings" pitchFamily="2" charset="2"/>
              <a:buNone/>
              <a:defRPr/>
            </a:pPr>
            <a:endParaRPr lang="de-AT" sz="1200" b="1" dirty="0" smtClean="0">
              <a:solidFill>
                <a:srgbClr val="663300"/>
              </a:solidFill>
              <a:sym typeface="Wingdings" pitchFamily="2" charset="2"/>
            </a:endParaRPr>
          </a:p>
          <a:p>
            <a:pPr marL="342900" indent="-342900" eaLnBrk="1" hangingPunct="1">
              <a:defRPr/>
            </a:pPr>
            <a:r>
              <a:rPr lang="de-AT" sz="2600" dirty="0" smtClean="0"/>
              <a:t>Beim Hund stimuliert durch </a:t>
            </a:r>
          </a:p>
          <a:p>
            <a:pPr marL="1085850" lvl="1" indent="-342900" eaLnBrk="1" hangingPunct="1">
              <a:defRPr/>
            </a:pPr>
            <a:r>
              <a:rPr lang="de-AT" sz="2200" dirty="0" smtClean="0"/>
              <a:t>Signal, dass Belohnung/Futter anzeigt</a:t>
            </a:r>
          </a:p>
          <a:p>
            <a:pPr marL="1085850" lvl="1" indent="-342900" eaLnBrk="1" hangingPunct="1">
              <a:defRPr/>
            </a:pPr>
            <a:r>
              <a:rPr lang="de-AT" sz="2200" dirty="0" smtClean="0"/>
              <a:t>durch </a:t>
            </a:r>
            <a:r>
              <a:rPr lang="de-AT" sz="2200" dirty="0"/>
              <a:t>G</a:t>
            </a:r>
            <a:r>
              <a:rPr lang="de-AT" sz="2200" dirty="0" smtClean="0"/>
              <a:t>eruch des Besitzers/Zweithund</a:t>
            </a:r>
          </a:p>
          <a:p>
            <a:pPr marL="1085850" lvl="1" indent="-342900" eaLnBrk="1" hangingPunct="1">
              <a:defRPr/>
            </a:pPr>
            <a:r>
              <a:rPr lang="de-AT" sz="2200" dirty="0" smtClean="0"/>
              <a:t>bei Wiederkehr des </a:t>
            </a:r>
            <a:r>
              <a:rPr lang="de-AT" sz="2200" dirty="0"/>
              <a:t>B</a:t>
            </a:r>
            <a:r>
              <a:rPr lang="de-AT" sz="2200" dirty="0" smtClean="0"/>
              <a:t>esitzers! </a:t>
            </a:r>
            <a:endParaRPr lang="de-AT" sz="2200" dirty="0"/>
          </a:p>
          <a:p>
            <a:pPr lvl="1" indent="0" eaLnBrk="1" hangingPunct="1">
              <a:buFont typeface="Wingdings" pitchFamily="2" charset="2"/>
              <a:buNone/>
              <a:defRPr/>
            </a:pPr>
            <a:r>
              <a:rPr lang="de-AT" sz="2200" dirty="0" smtClean="0"/>
              <a:t>	</a:t>
            </a:r>
            <a:r>
              <a:rPr lang="de-AT" sz="2400" dirty="0" smtClean="0"/>
              <a:t>  </a:t>
            </a:r>
            <a:r>
              <a:rPr lang="de-AT" sz="1600" dirty="0" smtClean="0"/>
              <a:t>(Berns et al. 2013)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AT" sz="2600" dirty="0" smtClean="0">
                <a:sym typeface="Wingdings" panose="05000000000000000000" pitchFamily="2" charset="2"/>
              </a:rPr>
              <a:t> Hunde erkennen ihre Menschen 			                und haben pos. Gefühle für diese!</a:t>
            </a:r>
            <a:endParaRPr lang="de-AT" sz="2600" dirty="0" smtClean="0"/>
          </a:p>
          <a:p>
            <a:pPr marL="342900" indent="-342900" eaLnBrk="1" hangingPunct="1">
              <a:defRPr/>
            </a:pPr>
            <a:endParaRPr lang="de-AT" sz="1400" dirty="0"/>
          </a:p>
          <a:p>
            <a:pPr marL="342900" indent="-342900" eaLnBrk="1" hangingPunct="1">
              <a:defRPr/>
            </a:pPr>
            <a:endParaRPr lang="de-DE" sz="1400" dirty="0" smtClean="0">
              <a:sym typeface="Wingdings" pitchFamily="2" charset="2"/>
            </a:endParaRPr>
          </a:p>
          <a:p>
            <a:pPr marL="342900" indent="-342900" eaLnBrk="1" hangingPunct="1">
              <a:defRPr/>
            </a:pPr>
            <a:endParaRPr lang="de-AT" altLang="de-DE" sz="1200" dirty="0" smtClean="0">
              <a:solidFill>
                <a:srgbClr val="663300"/>
              </a:solidFill>
              <a:sym typeface="Wingdings" pitchFamily="2" charset="2"/>
            </a:endParaRPr>
          </a:p>
        </p:txBody>
      </p:sp>
      <p:pic>
        <p:nvPicPr>
          <p:cNvPr id="23556" name="Picture 5" descr="C:\Users\Iris\Pictures\MediaSmart Video-Momentaufnahmen\MSVideo_20140127-1115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498725"/>
            <a:ext cx="26987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C:\Users\Iris\Pictures\MediaSmart Video-Momentaufnahmen\MSVideo_20140127-1115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3986213"/>
            <a:ext cx="27209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C:\Users\Iris\Pictures\MediaSmart Video-Momentaufnahmen\MSVideo_20140127-1115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5311775"/>
            <a:ext cx="279876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C:\Users\Iris\Desktop\Hundeprojekt\10_MTB_LVs\1_Lecture Series MTB\7_Jänner\Vortragende\Iris\Videos_Fotos\MRi Scans\MSVideo_20140127-111541_zugeschnitt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5733256"/>
            <a:ext cx="3840162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0899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Iris\Desktop\tarantel_epa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27" y="2911475"/>
            <a:ext cx="5076825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Iris\Desktop\tarantel_ti_dpa_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-26988"/>
            <a:ext cx="5076825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Iris\Desktop\Angstreaktionen-Thalamus-Visueller-Kortex-und-Amygda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484313"/>
            <a:ext cx="5253037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179512" y="5805264"/>
            <a:ext cx="41312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100" dirty="0"/>
              <a:t>http://www.gluecksforschung.de/Hirnforschung-und-Glueck.htm</a:t>
            </a:r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180602" y="332656"/>
            <a:ext cx="8351838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AT" altLang="de-DE" sz="3200" b="1" dirty="0" err="1" smtClean="0">
                <a:solidFill>
                  <a:srgbClr val="C00000"/>
                </a:solidFill>
                <a:sym typeface="Wingdings" pitchFamily="2" charset="2"/>
              </a:rPr>
              <a:t>Amygdala</a:t>
            </a:r>
            <a:r>
              <a:rPr lang="de-AT" altLang="de-DE" sz="3200" b="1" dirty="0" smtClean="0">
                <a:solidFill>
                  <a:srgbClr val="C00000"/>
                </a:solidFill>
                <a:sym typeface="Wingdings" pitchFamily="2" charset="2"/>
              </a:rPr>
              <a:t> = Mandelkern</a:t>
            </a:r>
          </a:p>
          <a:p>
            <a:pPr eaLnBrk="1" hangingPunct="1">
              <a:buFont typeface="Wingdings" pitchFamily="2" charset="2"/>
              <a:buNone/>
            </a:pPr>
            <a:r>
              <a:rPr lang="de-AT" altLang="de-DE" sz="2400" b="1" dirty="0" smtClean="0">
                <a:sym typeface="Wingdings" pitchFamily="2" charset="2"/>
              </a:rPr>
              <a:t>„verwaltet“ unsere Angst</a:t>
            </a:r>
            <a:endParaRPr lang="de-AT" altLang="de-DE" sz="2400" b="1" dirty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de-AT" altLang="de-DE" sz="2800" b="1" dirty="0">
              <a:solidFill>
                <a:srgbClr val="6633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008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3" y="60075"/>
            <a:ext cx="1137539" cy="185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430788"/>
            <a:ext cx="882047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smtClean="0">
                <a:solidFill>
                  <a:srgbClr val="C00000"/>
                </a:solidFill>
              </a:rPr>
              <a:t>Warum „wirken“ Hunde?</a:t>
            </a:r>
            <a:endParaRPr lang="de-AT" sz="3600" b="1" dirty="0">
              <a:solidFill>
                <a:srgbClr val="C00000"/>
              </a:solidFill>
            </a:endParaRPr>
          </a:p>
          <a:p>
            <a:pPr algn="ctr"/>
            <a:r>
              <a:rPr lang="de-AT" sz="2800" b="1" dirty="0" smtClean="0">
                <a:solidFill>
                  <a:srgbClr val="C00000"/>
                </a:solidFill>
              </a:rPr>
              <a:t>Neuester </a:t>
            </a:r>
            <a:r>
              <a:rPr lang="de-AT" sz="2800" b="1" dirty="0">
                <a:solidFill>
                  <a:srgbClr val="C00000"/>
                </a:solidFill>
              </a:rPr>
              <a:t>S</a:t>
            </a:r>
            <a:r>
              <a:rPr lang="de-AT" sz="2800" b="1" dirty="0" smtClean="0">
                <a:solidFill>
                  <a:srgbClr val="C00000"/>
                </a:solidFill>
              </a:rPr>
              <a:t>tand der Wissenschaft</a:t>
            </a:r>
          </a:p>
          <a:p>
            <a:endParaRPr lang="de-AT" sz="2400" b="1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de-AT" sz="2400" dirty="0" smtClean="0"/>
              <a:t>Bereits Wölfe sind sozial unser </a:t>
            </a:r>
            <a:r>
              <a:rPr lang="de-AT" sz="2400" i="1" dirty="0" smtClean="0"/>
              <a:t>alter </a:t>
            </a:r>
            <a:r>
              <a:rPr lang="de-AT" sz="2400" i="1" dirty="0" err="1" smtClean="0"/>
              <a:t>ego</a:t>
            </a:r>
            <a:r>
              <a:rPr lang="de-AT" sz="2400" dirty="0" smtClean="0"/>
              <a:t>, daraus wurden in 35 000 Jahren Feinabstimmung mit uns Menschen die modernen Hunde – eine ewige, symbiotische Partnerschaft</a:t>
            </a:r>
          </a:p>
          <a:p>
            <a:pPr marL="342900" indent="-342900">
              <a:buAutoNum type="arabicPeriod"/>
            </a:pPr>
            <a:r>
              <a:rPr lang="de-AT" sz="2400" dirty="0" smtClean="0"/>
              <a:t>Hunde sind uns  in sozialen und kognitiven Leistungen und Bedürfnissen  ähnlicher als alle anderen Tiere</a:t>
            </a:r>
          </a:p>
          <a:p>
            <a:pPr marL="342900" indent="-342900">
              <a:buAutoNum type="arabicPeriod"/>
            </a:pPr>
            <a:r>
              <a:rPr lang="de-AT" sz="2400" dirty="0" smtClean="0"/>
              <a:t>Menschen sind „</a:t>
            </a:r>
            <a:r>
              <a:rPr lang="de-AT" sz="2400" dirty="0" err="1" smtClean="0"/>
              <a:t>biophil</a:t>
            </a:r>
            <a:r>
              <a:rPr lang="de-AT" sz="2400" dirty="0" smtClean="0"/>
              <a:t>“, Kinder brauchen zu ihrem guten Aufwachsen Natur- und Tierkontakt</a:t>
            </a:r>
          </a:p>
          <a:p>
            <a:pPr marL="342900" indent="-342900">
              <a:buAutoNum type="arabicPeriod"/>
            </a:pPr>
            <a:r>
              <a:rPr lang="de-AT" sz="2400" dirty="0" smtClean="0"/>
              <a:t>Ein Leben mit Tieren, insbesondere Hunde, „erdet“ Menschen in ihren sozialen Grundbedürfnissen, Hunde sind bedingungslos zugewandt und „soziale Schmiermittel“</a:t>
            </a:r>
          </a:p>
          <a:p>
            <a:pPr marL="342900" indent="-342900">
              <a:buAutoNum type="arabicPeriod"/>
            </a:pPr>
            <a:r>
              <a:rPr lang="de-AT" sz="2400" b="1" dirty="0" smtClean="0"/>
              <a:t>In therapeutischen oder pädagogischen Settings „wirken“ sie alleine durch ihre Anwesenheit („</a:t>
            </a:r>
            <a:r>
              <a:rPr lang="de-AT" sz="2400" b="1" dirty="0" err="1" smtClean="0"/>
              <a:t>Biopilie</a:t>
            </a:r>
            <a:r>
              <a:rPr lang="de-AT" sz="2400" b="1" dirty="0" smtClean="0"/>
              <a:t>-Effekt“) </a:t>
            </a:r>
            <a:r>
              <a:rPr lang="de-AT" sz="2400" b="1" dirty="0" smtClean="0">
                <a:solidFill>
                  <a:srgbClr val="C00000"/>
                </a:solidFill>
              </a:rPr>
              <a:t>.. ?</a:t>
            </a:r>
          </a:p>
        </p:txBody>
      </p:sp>
    </p:spTree>
    <p:extLst>
      <p:ext uri="{BB962C8B-B14F-4D97-AF65-F5344CB8AC3E}">
        <p14:creationId xmlns:p14="http://schemas.microsoft.com/office/powerpoint/2010/main" val="28551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8313" y="476672"/>
            <a:ext cx="8218487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de-AT" altLang="de-DE" sz="3600" b="1" dirty="0" err="1" smtClean="0">
                <a:solidFill>
                  <a:srgbClr val="C00000"/>
                </a:solidFill>
                <a:sym typeface="Wingdings" pitchFamily="2" charset="2"/>
              </a:rPr>
              <a:t>Amygdala</a:t>
            </a:r>
            <a:endParaRPr lang="de-AT" altLang="de-DE" sz="3600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eaLnBrk="1" hangingPunct="1">
              <a:buFontTx/>
              <a:buNone/>
              <a:defRPr/>
            </a:pPr>
            <a:endParaRPr lang="de-AT" altLang="de-DE" sz="1200" dirty="0" smtClean="0">
              <a:solidFill>
                <a:srgbClr val="663300"/>
              </a:solidFill>
              <a:sym typeface="Wingdings" pitchFamily="2" charset="2"/>
            </a:endParaRPr>
          </a:p>
          <a:p>
            <a:pPr marL="342900" indent="-342900">
              <a:defRPr/>
            </a:pPr>
            <a:r>
              <a:rPr lang="de-AT" altLang="de-DE" sz="2400" dirty="0" smtClean="0">
                <a:sym typeface="Wingdings" pitchFamily="2" charset="2"/>
              </a:rPr>
              <a:t>Rhesusaffen</a:t>
            </a:r>
            <a:r>
              <a:rPr lang="de-AT" altLang="de-DE" sz="2400" dirty="0">
                <a:sym typeface="Wingdings" pitchFamily="2" charset="2"/>
              </a:rPr>
              <a:t>: Beobachtung einer Angstreaktion führte zu Verhaltensanpassung des Beobachters und </a:t>
            </a:r>
            <a:r>
              <a:rPr lang="de-AT" altLang="de-DE" sz="2400" dirty="0" smtClean="0">
                <a:sym typeface="Wingdings" pitchFamily="2" charset="2"/>
              </a:rPr>
              <a:t>zu </a:t>
            </a:r>
            <a:r>
              <a:rPr lang="de-AT" altLang="de-DE" sz="2400" dirty="0">
                <a:sym typeface="Wingdings" pitchFamily="2" charset="2"/>
              </a:rPr>
              <a:t>andauernder Angst vor dem Reiz </a:t>
            </a:r>
            <a:r>
              <a:rPr lang="de-AT" sz="1400" dirty="0"/>
              <a:t>(Cook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Mineka</a:t>
            </a:r>
            <a:r>
              <a:rPr lang="de-AT" sz="1400" dirty="0"/>
              <a:t> 1989)</a:t>
            </a:r>
            <a:endParaRPr lang="de-AT" sz="2400" dirty="0"/>
          </a:p>
          <a:p>
            <a:pPr marL="342900" indent="-342900">
              <a:defRPr/>
            </a:pPr>
            <a:endParaRPr lang="de-AT" sz="1200" dirty="0" smtClean="0"/>
          </a:p>
          <a:p>
            <a:pPr marL="342900" indent="-342900">
              <a:defRPr/>
            </a:pPr>
            <a:r>
              <a:rPr lang="de-AT" sz="2400" dirty="0" smtClean="0"/>
              <a:t>Vor allem ängstlicher Gesichtsausdruck ist besonders effektiv bei der Aktivierung der </a:t>
            </a:r>
            <a:r>
              <a:rPr lang="de-AT" sz="2400" dirty="0" err="1" smtClean="0"/>
              <a:t>Amygdala</a:t>
            </a:r>
            <a:endParaRPr lang="de-AT" sz="2400" dirty="0" smtClean="0"/>
          </a:p>
          <a:p>
            <a:pPr marL="342900" indent="-342900">
              <a:defRPr/>
            </a:pPr>
            <a:endParaRPr lang="de-AT" sz="26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à"/>
              <a:defRPr/>
            </a:pPr>
            <a:r>
              <a:rPr lang="de-AT" sz="2400" dirty="0" smtClean="0">
                <a:sym typeface="Wingdings" panose="05000000000000000000" pitchFamily="2" charset="2"/>
              </a:rPr>
              <a:t>Angststörungen z.B. Phobien können durch Beobachtung gebahnt werden, muss keine persönliche Erfahrung dahinter stehen</a:t>
            </a:r>
          </a:p>
          <a:p>
            <a:pPr marL="342900" indent="-342900">
              <a:buFont typeface="Wingdings"/>
              <a:buChar char="à"/>
              <a:defRPr/>
            </a:pPr>
            <a:r>
              <a:rPr lang="de-AT" sz="2400" dirty="0" smtClean="0">
                <a:sym typeface="Wingdings" panose="05000000000000000000" pitchFamily="2" charset="2"/>
              </a:rPr>
              <a:t>Brauchen aber bereits vorhandene „Schemata“</a:t>
            </a:r>
            <a:endParaRPr lang="de-AT" sz="2400" dirty="0" smtClean="0"/>
          </a:p>
        </p:txBody>
      </p:sp>
    </p:spTree>
    <p:extLst>
      <p:ext uri="{BB962C8B-B14F-4D97-AF65-F5344CB8AC3E}">
        <p14:creationId xmlns:p14="http://schemas.microsoft.com/office/powerpoint/2010/main" val="237613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9750" y="1341314"/>
            <a:ext cx="7934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de-DE" sz="2800" b="1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1519" y="908720"/>
            <a:ext cx="474377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3200" b="1" dirty="0">
                <a:solidFill>
                  <a:srgbClr val="C00000"/>
                </a:solidFill>
                <a:sym typeface="Wingdings" pitchFamily="2" charset="2"/>
              </a:rPr>
              <a:t>Spiegelneurone</a:t>
            </a:r>
          </a:p>
          <a:p>
            <a:pPr eaLnBrk="1" hangingPunct="1">
              <a:buFontTx/>
              <a:buNone/>
            </a:pPr>
            <a:endParaRPr lang="de-DE" altLang="de-DE" sz="1200" b="1" dirty="0">
              <a:solidFill>
                <a:srgbClr val="6633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de-AT" altLang="de-DE" sz="2400" dirty="0"/>
              <a:t>B</a:t>
            </a:r>
            <a:r>
              <a:rPr lang="de-AT" altLang="de-DE" sz="2400" dirty="0" smtClean="0"/>
              <a:t>eobachtete </a:t>
            </a:r>
            <a:r>
              <a:rPr lang="de-AT" altLang="de-DE" sz="2400" dirty="0"/>
              <a:t>Handlungen verursachen bei einem Spiegelneuron dasselbe Aktivitätsmuster, welches die aktive Handlung selbst verursachen würde</a:t>
            </a:r>
          </a:p>
          <a:p>
            <a:pPr>
              <a:buFont typeface="Wingdings" pitchFamily="2" charset="2"/>
              <a:buNone/>
            </a:pPr>
            <a:r>
              <a:rPr lang="de-AT" altLang="de-DE" sz="1400" dirty="0">
                <a:sym typeface="Wingdings" pitchFamily="2" charset="2"/>
              </a:rPr>
              <a:t>(z.B. </a:t>
            </a:r>
            <a:r>
              <a:rPr lang="en-US" altLang="de-DE" sz="1400" dirty="0" err="1"/>
              <a:t>Gallese</a:t>
            </a:r>
            <a:r>
              <a:rPr lang="en-US" altLang="de-DE" sz="1400" dirty="0"/>
              <a:t> 2013, </a:t>
            </a:r>
            <a:r>
              <a:rPr lang="en-US" altLang="de-DE" sz="1400" dirty="0" err="1"/>
              <a:t>Rizzolatti</a:t>
            </a:r>
            <a:r>
              <a:rPr lang="en-US" altLang="de-DE" sz="1400" dirty="0"/>
              <a:t> et al 2004) </a:t>
            </a:r>
            <a:endParaRPr lang="de-DE" altLang="de-DE" sz="1400" dirty="0"/>
          </a:p>
          <a:p>
            <a:pPr>
              <a:buFont typeface="Wingdings" pitchFamily="2" charset="2"/>
              <a:buNone/>
            </a:pPr>
            <a:endParaRPr lang="de-DE" altLang="de-DE" sz="1400" b="1" dirty="0">
              <a:solidFill>
                <a:srgbClr val="6633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de-DE" altLang="de-DE" sz="2400" b="1" dirty="0" smtClean="0">
                <a:sym typeface="Wingdings" pitchFamily="2" charset="2"/>
              </a:rPr>
              <a:t>Basis emotionaler Ansteckung,</a:t>
            </a:r>
            <a:endParaRPr lang="de-DE" altLang="de-DE" sz="2400" b="1" dirty="0"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de-DE" altLang="de-DE" sz="2400" b="1" dirty="0" smtClean="0">
                <a:sym typeface="Wingdings" pitchFamily="2" charset="2"/>
              </a:rPr>
              <a:t>Emotionaler Empathie,</a:t>
            </a:r>
          </a:p>
          <a:p>
            <a:pPr>
              <a:buFont typeface="Wingdings" pitchFamily="2" charset="2"/>
              <a:buNone/>
            </a:pPr>
            <a:r>
              <a:rPr lang="de-DE" altLang="de-DE" sz="2000" b="1" dirty="0" smtClean="0">
                <a:sym typeface="Wingdings" pitchFamily="2" charset="2"/>
              </a:rPr>
              <a:t>- auch Zwischenartlich</a:t>
            </a:r>
          </a:p>
          <a:p>
            <a:pPr>
              <a:buFont typeface="Wingdings" pitchFamily="2" charset="2"/>
              <a:buNone/>
            </a:pPr>
            <a:r>
              <a:rPr lang="de-DE" altLang="de-DE" sz="2000" b="1" dirty="0" smtClean="0">
                <a:sym typeface="Wingdings" pitchFamily="2" charset="2"/>
              </a:rPr>
              <a:t>- auch Roboter-Mensch</a:t>
            </a:r>
          </a:p>
          <a:p>
            <a:pPr>
              <a:buFont typeface="Wingdings" pitchFamily="2" charset="2"/>
              <a:buNone/>
            </a:pPr>
            <a:endParaRPr lang="de-DE" altLang="de-DE" sz="2400" b="1" dirty="0">
              <a:sym typeface="Wingdings" pitchFamily="2" charset="2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44624"/>
            <a:ext cx="82296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4000" b="1" dirty="0">
                <a:solidFill>
                  <a:srgbClr val="C00000"/>
                </a:solidFill>
              </a:rPr>
              <a:t>Wie ist das möglich?</a:t>
            </a:r>
            <a:endParaRPr lang="de-DE" altLang="de-DE" sz="4000" b="1" dirty="0">
              <a:solidFill>
                <a:srgbClr val="C00000"/>
              </a:solidFill>
            </a:endParaRPr>
          </a:p>
        </p:txBody>
      </p:sp>
      <p:pic>
        <p:nvPicPr>
          <p:cNvPr id="18437" name="Picture 6" descr="C:\Users\Iris\Desktop\Hundeprojekt\10_MTB_LVs\1_Lecture Series MTB\7_Jänner\Vortragende\Iris\Videos_Fotos\Spiegelneuron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07418"/>
            <a:ext cx="41132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feld 1"/>
          <p:cNvSpPr txBox="1">
            <a:spLocks noChangeArrowheads="1"/>
          </p:cNvSpPr>
          <p:nvPr/>
        </p:nvSpPr>
        <p:spPr bwMode="auto">
          <a:xfrm>
            <a:off x="4139952" y="6141848"/>
            <a:ext cx="2724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400" dirty="0"/>
              <a:t>http://www.individuatio.de/resonanzphanomene/</a:t>
            </a:r>
          </a:p>
        </p:txBody>
      </p:sp>
    </p:spTree>
    <p:extLst>
      <p:ext uri="{BB962C8B-B14F-4D97-AF65-F5344CB8AC3E}">
        <p14:creationId xmlns:p14="http://schemas.microsoft.com/office/powerpoint/2010/main" val="31803147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228600" y="61913"/>
            <a:ext cx="861536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 sz="3200">
                <a:solidFill>
                  <a:srgbClr val="CC0000"/>
                </a:solidFill>
                <a:latin typeface="Tahoma" pitchFamily="34" charset="0"/>
              </a:rPr>
              <a:t>Kontrolle und Sozialfähigkeit durch das </a:t>
            </a:r>
            <a:r>
              <a:rPr lang="de-DE" altLang="en-US" sz="3200" b="1">
                <a:solidFill>
                  <a:srgbClr val="CC0000"/>
                </a:solidFill>
                <a:latin typeface="Tahoma" pitchFamily="34" charset="0"/>
              </a:rPr>
              <a:t>Stirnhirn</a:t>
            </a:r>
            <a:r>
              <a:rPr lang="de-DE" altLang="en-US" sz="3200">
                <a:solidFill>
                  <a:srgbClr val="CC0000"/>
                </a:solidFill>
                <a:latin typeface="Tahoma" pitchFamily="34" charset="0"/>
              </a:rPr>
              <a:t> (praefrontaler Kortex)</a:t>
            </a:r>
          </a:p>
        </p:txBody>
      </p:sp>
      <p:pic>
        <p:nvPicPr>
          <p:cNvPr id="121859" name="Picture 4" descr="PFC lateral overall in rot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3535363"/>
            <a:ext cx="2616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3237" name="Text Box 5"/>
          <p:cNvSpPr txBox="1">
            <a:spLocks noChangeArrowheads="1"/>
          </p:cNvSpPr>
          <p:nvPr/>
        </p:nvSpPr>
        <p:spPr bwMode="auto">
          <a:xfrm>
            <a:off x="323850" y="5445125"/>
            <a:ext cx="84963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en-US" sz="2400">
                <a:latin typeface="Tahoma" pitchFamily="34" charset="0"/>
              </a:rPr>
              <a:t>Nur optimaler sozialer Kontext lässt Stirnhirn optimal reifen 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en-US" sz="2400">
                <a:latin typeface="Tahoma" pitchFamily="34" charset="0"/>
              </a:rPr>
              <a:t>(PK: Zentrum für soziale Kontrolle, Moral und Gewissen)</a:t>
            </a:r>
          </a:p>
        </p:txBody>
      </p:sp>
      <p:sp>
        <p:nvSpPr>
          <p:cNvPr id="863238" name="Text Box 6"/>
          <p:cNvSpPr txBox="1">
            <a:spLocks noChangeArrowheads="1"/>
          </p:cNvSpPr>
          <p:nvPr/>
        </p:nvSpPr>
        <p:spPr bwMode="auto">
          <a:xfrm>
            <a:off x="727075" y="1125538"/>
            <a:ext cx="580548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 sz="2800" b="1"/>
              <a:t>„Exekutive Funktionen“ = Fähigkeit zu</a:t>
            </a:r>
          </a:p>
        </p:txBody>
      </p:sp>
      <p:sp>
        <p:nvSpPr>
          <p:cNvPr id="863239" name="Text Box 7"/>
          <p:cNvSpPr txBox="1">
            <a:spLocks noChangeArrowheads="1"/>
          </p:cNvSpPr>
          <p:nvPr/>
        </p:nvSpPr>
        <p:spPr bwMode="auto">
          <a:xfrm>
            <a:off x="1316038" y="1519238"/>
            <a:ext cx="21955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 sz="2400" b="1"/>
              <a:t>Impulskontrolle</a:t>
            </a:r>
          </a:p>
        </p:txBody>
      </p:sp>
      <p:sp>
        <p:nvSpPr>
          <p:cNvPr id="863240" name="Text Box 8"/>
          <p:cNvSpPr txBox="1">
            <a:spLocks noChangeArrowheads="1"/>
          </p:cNvSpPr>
          <p:nvPr/>
        </p:nvSpPr>
        <p:spPr bwMode="auto">
          <a:xfrm>
            <a:off x="1614488" y="1879600"/>
            <a:ext cx="56515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 sz="2400" b="1"/>
              <a:t>gutem sozialen u. episodischen Gedächtnis</a:t>
            </a:r>
          </a:p>
        </p:txBody>
      </p:sp>
      <p:sp>
        <p:nvSpPr>
          <p:cNvPr id="863241" name="Text Box 9"/>
          <p:cNvSpPr txBox="1">
            <a:spLocks noChangeArrowheads="1"/>
          </p:cNvSpPr>
          <p:nvPr/>
        </p:nvSpPr>
        <p:spPr bwMode="auto">
          <a:xfrm>
            <a:off x="2041525" y="2246313"/>
            <a:ext cx="50006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 sz="2400" b="1"/>
              <a:t>Abschätzung der eigenen Handlungen</a:t>
            </a:r>
          </a:p>
        </p:txBody>
      </p:sp>
      <p:sp>
        <p:nvSpPr>
          <p:cNvPr id="863242" name="Text Box 10"/>
          <p:cNvSpPr txBox="1">
            <a:spLocks noChangeArrowheads="1"/>
          </p:cNvSpPr>
          <p:nvPr/>
        </p:nvSpPr>
        <p:spPr bwMode="auto">
          <a:xfrm>
            <a:off x="2466975" y="2606675"/>
            <a:ext cx="31083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 sz="2400" b="1"/>
              <a:t>strategischem Handeln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32100" y="2973388"/>
            <a:ext cx="53990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 sz="2400" b="1" dirty="0"/>
              <a:t>situationsangemessener Flexibilität</a:t>
            </a:r>
          </a:p>
        </p:txBody>
      </p:sp>
    </p:spTree>
    <p:extLst>
      <p:ext uri="{BB962C8B-B14F-4D97-AF65-F5344CB8AC3E}">
        <p14:creationId xmlns:p14="http://schemas.microsoft.com/office/powerpoint/2010/main" val="38974115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7" grpId="0"/>
      <p:bldP spid="863238" grpId="0"/>
      <p:bldP spid="863240" grpId="0"/>
      <p:bldP spid="863241" grpId="0"/>
      <p:bldP spid="863242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07950" y="61913"/>
            <a:ext cx="89154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en-US" sz="3200">
                <a:solidFill>
                  <a:srgbClr val="CC0000"/>
                </a:solidFill>
                <a:latin typeface="Tahoma" pitchFamily="34" charset="0"/>
              </a:rPr>
              <a:t>Optimale </a:t>
            </a:r>
            <a:r>
              <a:rPr lang="de-DE" altLang="en-US" sz="3200" b="1">
                <a:solidFill>
                  <a:srgbClr val="CC0000"/>
                </a:solidFill>
                <a:latin typeface="Tahoma" pitchFamily="34" charset="0"/>
              </a:rPr>
              <a:t>Entwicklungsbedingungen 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en-US" sz="3200">
                <a:solidFill>
                  <a:srgbClr val="CC0000"/>
                </a:solidFill>
                <a:latin typeface="Tahoma" pitchFamily="34" charset="0"/>
              </a:rPr>
              <a:t>für die EF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en-US" sz="2400">
                <a:solidFill>
                  <a:srgbClr val="CC0000"/>
                </a:solidFill>
                <a:latin typeface="Tahoma" pitchFamily="34" charset="0"/>
              </a:rPr>
              <a:t>(also auch soz. Kompetenz, Verlässlichkeit, Verantwortung)</a:t>
            </a:r>
          </a:p>
        </p:txBody>
      </p:sp>
      <p:pic>
        <p:nvPicPr>
          <p:cNvPr id="122883" name="Picture 4" descr="PFC lateral overall in rot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41463"/>
            <a:ext cx="2374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Text Box 5"/>
          <p:cNvSpPr txBox="1">
            <a:spLocks noChangeArrowheads="1"/>
          </p:cNvSpPr>
          <p:nvPr/>
        </p:nvSpPr>
        <p:spPr bwMode="auto">
          <a:xfrm>
            <a:off x="323850" y="3101975"/>
            <a:ext cx="84963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altLang="en-US" sz="2400">
                <a:latin typeface="Tahoma" pitchFamily="34" charset="0"/>
              </a:rPr>
              <a:t>Nur optimaler sozialer Kontext lässt Stirnhirn optimal reifen 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en-US" sz="2400">
                <a:latin typeface="Tahoma" pitchFamily="34" charset="0"/>
              </a:rPr>
              <a:t>(PK: Zentrum für soziale Kontrolle, Moral und Gewissen)</a:t>
            </a:r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468313" y="4076700"/>
            <a:ext cx="8351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en-US" sz="2800"/>
              <a:t>1. Verlässliche und sensitive Betreuung in den ersten Lebensmonaten</a:t>
            </a:r>
            <a:endParaRPr lang="en-GB" altLang="en-US" sz="2800"/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539750" y="5211763"/>
            <a:ext cx="8351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en-US" sz="2800"/>
              <a:t>2. Accessorische Rahmenbedingungen (z.B. Tiere u. Natur)</a:t>
            </a:r>
            <a:endParaRPr lang="en-GB" altLang="en-US" sz="2800"/>
          </a:p>
        </p:txBody>
      </p:sp>
    </p:spTree>
    <p:extLst>
      <p:ext uri="{BB962C8B-B14F-4D97-AF65-F5344CB8AC3E}">
        <p14:creationId xmlns:p14="http://schemas.microsoft.com/office/powerpoint/2010/main" val="32739694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88640"/>
            <a:ext cx="5688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dirty="0" smtClean="0">
                <a:solidFill>
                  <a:srgbClr val="C00000"/>
                </a:solidFill>
              </a:rPr>
              <a:t>„Nature Defizit Syndrome“ ?</a:t>
            </a:r>
          </a:p>
          <a:p>
            <a:r>
              <a:rPr lang="de-AT" sz="3600" dirty="0" smtClean="0"/>
              <a:t>(Richard </a:t>
            </a:r>
            <a:r>
              <a:rPr lang="de-AT" sz="3600" dirty="0" err="1" smtClean="0"/>
              <a:t>Louv</a:t>
            </a:r>
            <a:r>
              <a:rPr lang="de-AT" sz="3600" dirty="0" smtClean="0"/>
              <a:t>)</a:t>
            </a:r>
            <a:endParaRPr lang="en-GB" sz="3600" dirty="0"/>
          </a:p>
        </p:txBody>
      </p:sp>
      <p:pic>
        <p:nvPicPr>
          <p:cNvPr id="1026" name="Picture 2" descr="The Nature Principle, by Richard Louv - book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252"/>
            <a:ext cx="28575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st Child in the Woods, by Richard Louv - book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26670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30308" y="3208908"/>
            <a:ext cx="34335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… direct </a:t>
            </a:r>
            <a:r>
              <a:rPr lang="en-GB" sz="2400" dirty="0"/>
              <a:t>exposure to nature is essential for healthy childhood development and for the physical and emotional health of children and </a:t>
            </a:r>
            <a:r>
              <a:rPr lang="en-GB" sz="2400" dirty="0" smtClean="0"/>
              <a:t>adults ...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288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3568" y="2276872"/>
            <a:ext cx="568863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en-US" sz="3600" b="1" dirty="0" smtClean="0">
                <a:solidFill>
                  <a:srgbClr val="CC0000"/>
                </a:solidFill>
              </a:rPr>
              <a:t>Zusammenfassungen der neuen sozialen Sicht unter einbeziehen der anderen Tiere</a:t>
            </a:r>
            <a:endParaRPr lang="de-DE" altLang="en-US" sz="3600" b="1" dirty="0">
              <a:solidFill>
                <a:srgbClr val="CC0000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1520" y="476672"/>
            <a:ext cx="643753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altLang="en-US" sz="2000" dirty="0"/>
              <a:t>JULIUS, H.,  BEETZ, A.,  KOTRSCHAL, K., TURNER, D. &amp; UVNÄS-MOBERG, K. (2012) Attachment to Pets. </a:t>
            </a:r>
            <a:r>
              <a:rPr lang="en-GB" altLang="en-US" sz="2000" dirty="0"/>
              <a:t>An Integrative View of Human-Animal Relationships with Implications for Therapeutic Practice </a:t>
            </a:r>
            <a:r>
              <a:rPr lang="en-GB" altLang="en-US" sz="2000" dirty="0" smtClean="0"/>
              <a:t>2013 </a:t>
            </a:r>
            <a:endParaRPr lang="de-DE" altLang="en-US" sz="2000" dirty="0"/>
          </a:p>
        </p:txBody>
      </p:sp>
      <p:pic>
        <p:nvPicPr>
          <p:cNvPr id="21508" name="Picture 12" descr="http://ecx.images-amazon.com/images/I/51m%2B8rcQE6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624"/>
            <a:ext cx="2184077" cy="315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5157192"/>
            <a:ext cx="66602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altLang="en-US" sz="2000" dirty="0" smtClean="0"/>
              <a:t>KOTRSCHAL, Ker 20126Hund-Mensch. Das Geheimnis der Seelenverwandtschaft. Brandstätter 2016</a:t>
            </a:r>
            <a:endParaRPr lang="de-DE" altLang="en-US" sz="2000" dirty="0"/>
          </a:p>
        </p:txBody>
      </p:sp>
      <p:pic>
        <p:nvPicPr>
          <p:cNvPr id="6" name="Picture 2" descr="https://images-na.ssl-images-amazon.com/images/I/619PwKxIj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65933"/>
            <a:ext cx="2184077" cy="339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6064" y="116632"/>
            <a:ext cx="838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0" b="1" dirty="0" smtClean="0">
                <a:solidFill>
                  <a:srgbClr val="C00000"/>
                </a:solidFill>
              </a:rPr>
              <a:t>Danke</a:t>
            </a:r>
            <a:endParaRPr lang="de-AT" sz="6000" dirty="0" smtClean="0">
              <a:solidFill>
                <a:srgbClr val="C00000"/>
              </a:solidFill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576064" y="1484784"/>
            <a:ext cx="8532440" cy="3046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en-US" sz="3200" b="0" dirty="0" smtClean="0"/>
              <a:t>allen </a:t>
            </a:r>
            <a:r>
              <a:rPr lang="de-DE" altLang="en-US" sz="3200" b="0" dirty="0" err="1" smtClean="0"/>
              <a:t>MitarbeiterInnen</a:t>
            </a:r>
            <a:r>
              <a:rPr lang="de-DE" altLang="en-US" sz="3200" b="0" dirty="0" smtClean="0"/>
              <a:t> der </a:t>
            </a:r>
            <a:r>
              <a:rPr lang="de-DE" altLang="en-US" sz="3200" b="1" dirty="0" smtClean="0"/>
              <a:t>Arbeitsgruppe für Mensch Tierbeziehung an der Universität Wien</a:t>
            </a:r>
            <a:r>
              <a:rPr lang="de-DE" altLang="en-US" sz="3200" b="1" dirty="0"/>
              <a:t>, </a:t>
            </a:r>
            <a:endParaRPr lang="de-DE" altLang="en-US" sz="3200" b="1" dirty="0" smtClean="0"/>
          </a:p>
          <a:p>
            <a:pPr>
              <a:defRPr/>
            </a:pPr>
            <a:r>
              <a:rPr lang="de-DE" altLang="en-US" sz="3200" b="1" dirty="0" smtClean="0"/>
              <a:t>Lebensraum </a:t>
            </a:r>
            <a:r>
              <a:rPr lang="de-DE" altLang="en-US" sz="3200" b="1" dirty="0" err="1"/>
              <a:t>Heidlmair</a:t>
            </a:r>
            <a:r>
              <a:rPr lang="de-DE" altLang="en-US" sz="3200" b="1" dirty="0"/>
              <a:t> ® </a:t>
            </a:r>
            <a:endParaRPr lang="de-DE" altLang="en-US" sz="3200" b="1" dirty="0" smtClean="0"/>
          </a:p>
          <a:p>
            <a:pPr>
              <a:defRPr/>
            </a:pPr>
            <a:r>
              <a:rPr lang="de-DE" altLang="en-US" sz="3200" b="1" dirty="0" smtClean="0"/>
              <a:t>MARS</a:t>
            </a:r>
            <a:r>
              <a:rPr lang="de-DE" altLang="en-US" sz="3200" dirty="0" smtClean="0"/>
              <a:t> Österreich, sowie </a:t>
            </a:r>
          </a:p>
          <a:p>
            <a:pPr>
              <a:defRPr/>
            </a:pPr>
            <a:r>
              <a:rPr lang="de-DE" altLang="en-US" sz="3200" dirty="0" smtClean="0"/>
              <a:t>dem </a:t>
            </a:r>
            <a:r>
              <a:rPr lang="de-DE" altLang="en-US" sz="3200" b="1" dirty="0" smtClean="0"/>
              <a:t>FWF</a:t>
            </a:r>
            <a:r>
              <a:rPr lang="de-DE" altLang="en-US" sz="3200" dirty="0" smtClean="0"/>
              <a:t> für die Finanzierung und logistische Unterstützung unserer Arbeit</a:t>
            </a:r>
            <a:r>
              <a:rPr lang="de-DE" altLang="en-US" sz="3200" b="0" dirty="0" smtClean="0"/>
              <a:t>  … </a:t>
            </a:r>
            <a:endParaRPr lang="de-DE" altLang="en-US" sz="3200" b="0" dirty="0"/>
          </a:p>
        </p:txBody>
      </p:sp>
      <p:pic>
        <p:nvPicPr>
          <p:cNvPr id="5" name="Grafik 14" descr="MARS_Logo_Austria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34436"/>
            <a:ext cx="2596435" cy="129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581128"/>
            <a:ext cx="2337147" cy="147539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8378"/>
            <a:ext cx="4896544" cy="12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54" y="4634436"/>
            <a:ext cx="2841898" cy="129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6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Introduction</a:t>
            </a:r>
            <a:br>
              <a:rPr lang="de-DE" dirty="0" smtClean="0"/>
            </a:br>
            <a:r>
              <a:rPr lang="de-DE" dirty="0" smtClean="0"/>
              <a:t>Effects of animals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7372" y="2052919"/>
            <a:ext cx="4852555" cy="419548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Socialize with other animals (</a:t>
            </a:r>
            <a:r>
              <a:rPr lang="en-GB" u="sng" dirty="0" smtClean="0"/>
              <a:t>social-toolbox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sz="1500" dirty="0" smtClean="0">
                <a:solidFill>
                  <a:schemeClr val="tx1">
                    <a:lumMod val="75000"/>
                  </a:schemeClr>
                </a:solidFill>
              </a:rPr>
              <a:t>(Kotrschal 2009)</a:t>
            </a:r>
          </a:p>
          <a:p>
            <a:endParaRPr lang="en-GB" sz="15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dirty="0"/>
              <a:t>Activation of oxytocin-system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500" dirty="0">
                <a:solidFill>
                  <a:schemeClr val="tx1">
                    <a:lumMod val="75000"/>
                  </a:schemeClr>
                </a:solidFill>
              </a:rPr>
              <a:t>(Julius et al. 2013</a:t>
            </a:r>
            <a:r>
              <a:rPr lang="de-DE" sz="15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en-GB" sz="1500" dirty="0" smtClean="0"/>
          </a:p>
          <a:p>
            <a:pPr marL="0" indent="0">
              <a:buNone/>
            </a:pPr>
            <a:endParaRPr lang="en-GB" sz="1400" dirty="0"/>
          </a:p>
          <a:p>
            <a:r>
              <a:rPr lang="en-GB" dirty="0" smtClean="0"/>
              <a:t>Human </a:t>
            </a:r>
            <a:r>
              <a:rPr lang="en-GB" dirty="0" err="1" smtClean="0"/>
              <a:t>biophilia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>
                <a:sym typeface="Wingdings" panose="05000000000000000000" pitchFamily="2" charset="2"/>
              </a:rPr>
              <a:t> animals can function as </a:t>
            </a:r>
            <a:r>
              <a:rPr lang="en-GB" u="sng" dirty="0" smtClean="0">
                <a:sym typeface="Wingdings" panose="05000000000000000000" pitchFamily="2" charset="2"/>
              </a:rPr>
              <a:t>social catalysts</a:t>
            </a:r>
            <a:r>
              <a:rPr lang="en-GB" dirty="0"/>
              <a:t/>
            </a:r>
            <a:br>
              <a:rPr lang="en-GB" dirty="0"/>
            </a:br>
            <a:r>
              <a:rPr lang="en-GB" sz="1500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GB" sz="1500" dirty="0" err="1">
                <a:solidFill>
                  <a:schemeClr val="tx1">
                    <a:lumMod val="75000"/>
                  </a:schemeClr>
                </a:solidFill>
              </a:rPr>
              <a:t>Gueguen</a:t>
            </a:r>
            <a:r>
              <a:rPr lang="en-GB" sz="1500" dirty="0">
                <a:solidFill>
                  <a:schemeClr val="tx1">
                    <a:lumMod val="75000"/>
                  </a:schemeClr>
                </a:solidFill>
              </a:rPr>
              <a:t> and </a:t>
            </a:r>
            <a:r>
              <a:rPr lang="en-GB" sz="1500" dirty="0" err="1">
                <a:solidFill>
                  <a:schemeClr val="tx1">
                    <a:lumMod val="75000"/>
                  </a:schemeClr>
                </a:solidFill>
              </a:rPr>
              <a:t>Ciccotti</a:t>
            </a:r>
            <a:r>
              <a:rPr lang="en-GB" sz="1500" dirty="0">
                <a:solidFill>
                  <a:schemeClr val="tx1">
                    <a:lumMod val="75000"/>
                  </a:schemeClr>
                </a:solidFill>
              </a:rPr>
              <a:t> 2008, </a:t>
            </a:r>
            <a:r>
              <a:rPr lang="en-GB" sz="1500" dirty="0" smtClean="0">
                <a:solidFill>
                  <a:schemeClr val="tx1">
                    <a:lumMod val="75000"/>
                  </a:schemeClr>
                </a:solidFill>
              </a:rPr>
              <a:t>Wilson 1984)</a:t>
            </a:r>
            <a:r>
              <a:rPr lang="en-GB" sz="15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GB" sz="15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en-GB" dirty="0" smtClean="0"/>
          </a:p>
          <a:p>
            <a:r>
              <a:rPr lang="en-GB" dirty="0" smtClean="0"/>
              <a:t>Growing up with companion animals </a:t>
            </a:r>
            <a:br>
              <a:rPr lang="en-GB" dirty="0" smtClean="0"/>
            </a:br>
            <a:r>
              <a:rPr lang="en-GB" dirty="0" smtClean="0">
                <a:sym typeface="Wingdings" panose="05000000000000000000" pitchFamily="2" charset="2"/>
              </a:rPr>
              <a:t> supports development of </a:t>
            </a:r>
            <a:r>
              <a:rPr lang="en-GB" u="sng" dirty="0" smtClean="0">
                <a:sym typeface="Wingdings" panose="05000000000000000000" pitchFamily="2" charset="2"/>
              </a:rPr>
              <a:t>social competence</a:t>
            </a:r>
            <a:r>
              <a:rPr lang="en-GB" dirty="0" smtClean="0">
                <a:sym typeface="Wingdings" panose="05000000000000000000" pitchFamily="2" charset="2"/>
              </a:rPr>
              <a:t/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sz="15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(Bryant 1985, </a:t>
            </a:r>
            <a:r>
              <a:rPr lang="en-GB" sz="1500" dirty="0" err="1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Endenburg</a:t>
            </a:r>
            <a:r>
              <a:rPr lang="en-GB" sz="15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and </a:t>
            </a:r>
            <a:r>
              <a:rPr lang="en-GB" sz="1500" dirty="0" err="1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Baarda</a:t>
            </a:r>
            <a:r>
              <a:rPr lang="en-GB" sz="15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1995) </a:t>
            </a:r>
            <a:endParaRPr lang="en-GB" sz="15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4" y="2052919"/>
            <a:ext cx="3236119" cy="34643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5351" y="6064226"/>
            <a:ext cx="62864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17032"/>
            <a:ext cx="3367619" cy="26369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Introduction</a:t>
            </a:r>
            <a:br>
              <a:rPr lang="de-DE" dirty="0" smtClean="0"/>
            </a:br>
            <a:r>
              <a:rPr lang="de-DE" dirty="0" smtClean="0"/>
              <a:t>Effects of dogs </a:t>
            </a:r>
            <a:r>
              <a:rPr lang="de-DE" dirty="0"/>
              <a:t>on </a:t>
            </a:r>
            <a:r>
              <a:rPr lang="de-D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stress reaction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713184" y="2005157"/>
            <a:ext cx="7100780" cy="4195763"/>
          </a:xfrm>
        </p:spPr>
        <p:txBody>
          <a:bodyPr>
            <a:normAutofit fontScale="85000" lnSpcReduction="20000"/>
          </a:bodyPr>
          <a:lstStyle/>
          <a:p>
            <a:r>
              <a:rPr lang="de-DE" u="sng" dirty="0" smtClean="0"/>
              <a:t>Lower stress levels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The </a:t>
            </a:r>
            <a:r>
              <a:rPr lang="de-DE" dirty="0"/>
              <a:t>more </a:t>
            </a:r>
            <a:r>
              <a:rPr lang="de-DE" dirty="0" smtClean="0"/>
              <a:t>body contact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the </a:t>
            </a:r>
            <a:r>
              <a:rPr lang="de-DE" dirty="0"/>
              <a:t>less </a:t>
            </a:r>
            <a:r>
              <a:rPr lang="de-DE" dirty="0" smtClean="0"/>
              <a:t>intense stress </a:t>
            </a:r>
            <a:r>
              <a:rPr lang="de-DE" dirty="0"/>
              <a:t>reaction </a:t>
            </a:r>
            <a:r>
              <a:rPr lang="de-DE" dirty="0" smtClean="0"/>
              <a:t>	(cortisol)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dirty="0" smtClean="0"/>
              <a:t>	</a:t>
            </a:r>
            <a:r>
              <a:rPr lang="de-DE" sz="15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de-DE" sz="1500" dirty="0">
                <a:solidFill>
                  <a:schemeClr val="tx1">
                    <a:lumMod val="75000"/>
                  </a:schemeClr>
                </a:solidFill>
              </a:rPr>
              <a:t>Beetz et al. 2011</a:t>
            </a:r>
            <a:r>
              <a:rPr lang="de-DE" sz="15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r>
              <a:rPr lang="de-DE" sz="16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de-DE" sz="16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de-DE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011355" y="3429000"/>
            <a:ext cx="4825163" cy="350519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Particularly </a:t>
            </a:r>
            <a:r>
              <a:rPr lang="en-GB" u="sng" dirty="0"/>
              <a:t>body contact </a:t>
            </a:r>
            <a:r>
              <a:rPr lang="en-GB" dirty="0"/>
              <a:t>with an animal results in </a:t>
            </a:r>
            <a:r>
              <a:rPr lang="en-GB" dirty="0" smtClean="0"/>
              <a:t>decreases in</a:t>
            </a:r>
            <a:endParaRPr lang="en-GB" dirty="0"/>
          </a:p>
          <a:p>
            <a:pPr lvl="1"/>
            <a:r>
              <a:rPr lang="en-GB" dirty="0" smtClean="0"/>
              <a:t>heart rate</a:t>
            </a:r>
            <a:endParaRPr lang="en-GB" dirty="0"/>
          </a:p>
          <a:p>
            <a:pPr lvl="1"/>
            <a:r>
              <a:rPr lang="en-GB" dirty="0"/>
              <a:t>blood pressure </a:t>
            </a:r>
          </a:p>
          <a:p>
            <a:pPr lvl="1"/>
            <a:r>
              <a:rPr lang="en-GB" dirty="0" smtClean="0"/>
              <a:t>level </a:t>
            </a:r>
            <a:r>
              <a:rPr lang="en-GB" dirty="0"/>
              <a:t>of </a:t>
            </a:r>
            <a:r>
              <a:rPr lang="en-GB" dirty="0" smtClean="0"/>
              <a:t>cortisol (stress hormone)</a:t>
            </a:r>
            <a:r>
              <a:rPr lang="en-GB" dirty="0"/>
              <a:t/>
            </a:r>
            <a:br>
              <a:rPr lang="en-GB" dirty="0"/>
            </a:br>
            <a:r>
              <a:rPr lang="en-GB" sz="1500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1500" dirty="0" err="1">
                <a:solidFill>
                  <a:schemeClr val="tx1">
                    <a:lumMod val="75000"/>
                  </a:schemeClr>
                </a:solidFill>
              </a:rPr>
              <a:t>Garrity</a:t>
            </a:r>
            <a:r>
              <a:rPr lang="en-US" sz="1500" dirty="0">
                <a:solidFill>
                  <a:schemeClr val="tx1">
                    <a:lumMod val="75000"/>
                  </a:schemeClr>
                </a:solidFill>
              </a:rPr>
              <a:t> el al. 1989, Julius et al. 2013 (guinea pig))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Reduced levels </a:t>
            </a:r>
            <a:r>
              <a:rPr lang="en-GB" dirty="0"/>
              <a:t>of </a:t>
            </a:r>
            <a:r>
              <a:rPr lang="en-GB" u="sng" dirty="0"/>
              <a:t>anxiety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>
                <a:solidFill>
                  <a:schemeClr val="tx1">
                    <a:lumMod val="75000"/>
                  </a:schemeClr>
                </a:solidFill>
              </a:rPr>
              <a:t>(Barker et al. 2003)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GB" sz="1600" dirty="0">
                <a:solidFill>
                  <a:schemeClr val="tx1">
                    <a:lumMod val="50000"/>
                  </a:schemeClr>
                </a:solidFill>
              </a:rPr>
            </a:br>
            <a:endParaRPr lang="en-GB" sz="1600" dirty="0">
              <a:solidFill>
                <a:schemeClr val="tx1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5351" y="6064226"/>
            <a:ext cx="628649" cy="767687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0985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12" y="-195411"/>
            <a:ext cx="7053542" cy="140053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Results - Communication</a:t>
            </a:r>
            <a:endParaRPr lang="de-DE" dirty="0"/>
          </a:p>
        </p:txBody>
      </p:sp>
      <p:grpSp>
        <p:nvGrpSpPr>
          <p:cNvPr id="24" name="Group 23"/>
          <p:cNvGrpSpPr/>
          <p:nvPr/>
        </p:nvGrpSpPr>
        <p:grpSpPr>
          <a:xfrm>
            <a:off x="5866738" y="504855"/>
            <a:ext cx="1115954" cy="923330"/>
            <a:chOff x="7822317" y="504854"/>
            <a:chExt cx="1487939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8083680" y="504854"/>
              <a:ext cx="12265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with dog</a:t>
              </a:r>
            </a:p>
            <a:p>
              <a:r>
                <a:rPr lang="de-DE" dirty="0"/>
                <a:t>n</a:t>
              </a:r>
              <a:r>
                <a:rPr lang="de-DE" dirty="0" smtClean="0"/>
                <a:t>o dog</a:t>
              </a:r>
              <a:endParaRPr lang="de-DE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2317" y="894038"/>
              <a:ext cx="265581" cy="27275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5165" y="579491"/>
              <a:ext cx="276225" cy="276225"/>
            </a:xfrm>
            <a:prstGeom prst="rect">
              <a:avLst/>
            </a:prstGeom>
          </p:spPr>
        </p:pic>
      </p:grp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5351" y="6064226"/>
            <a:ext cx="628649" cy="767687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65978" y="1137910"/>
            <a:ext cx="4729608" cy="5126947"/>
            <a:chOff x="727685" y="998462"/>
            <a:chExt cx="5857875" cy="47625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685" y="998462"/>
              <a:ext cx="5857875" cy="476250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1886391" y="1262948"/>
              <a:ext cx="857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180903" y="998462"/>
              <a:ext cx="195952" cy="343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*</a:t>
              </a:r>
              <a:endParaRPr lang="de-DE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42811" y="1086843"/>
            <a:ext cx="4823825" cy="5229078"/>
            <a:chOff x="3241049" y="949956"/>
            <a:chExt cx="5857875" cy="47625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41049" y="949956"/>
              <a:ext cx="5857875" cy="4762500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4372969" y="1299359"/>
              <a:ext cx="857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667481" y="1034873"/>
              <a:ext cx="195952" cy="336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*</a:t>
              </a:r>
              <a:endParaRPr lang="de-DE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50664" y="1102426"/>
            <a:ext cx="4690835" cy="5150427"/>
            <a:chOff x="5833147" y="952205"/>
            <a:chExt cx="5857875" cy="47625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33147" y="952205"/>
              <a:ext cx="5857875" cy="4762500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6902497" y="1526760"/>
              <a:ext cx="857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197008" y="1262274"/>
              <a:ext cx="195952" cy="341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*</a:t>
              </a:r>
              <a:endParaRPr lang="de-DE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09802" y="1166797"/>
            <a:ext cx="4088133" cy="5450844"/>
            <a:chOff x="8363653" y="978844"/>
            <a:chExt cx="5450844" cy="54508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3653" y="978844"/>
              <a:ext cx="5450844" cy="5450844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9689346" y="2415076"/>
              <a:ext cx="857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983858" y="2150590"/>
              <a:ext cx="195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*</a:t>
              </a:r>
              <a:endParaRPr lang="de-DE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5977" y="6408916"/>
            <a:ext cx="7562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2">
                    <a:lumMod val="50000"/>
                  </a:schemeClr>
                </a:solidFill>
              </a:rPr>
              <a:t>Wilcoxon: Communication: Z=-2.6, p=0.01; Aggressive: Z=-4.6, p&lt;0.0001, Cheerful: Z=-2.09, p=0.037</a:t>
            </a:r>
            <a:endParaRPr lang="de-DE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8705" y="5944581"/>
            <a:ext cx="3079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2">
                    <a:lumMod val="50000"/>
                  </a:schemeClr>
                </a:solidFill>
              </a:rPr>
              <a:t>Wilcoxon: </a:t>
            </a:r>
            <a:r>
              <a:rPr lang="de-DE" sz="1400" dirty="0" smtClean="0">
                <a:solidFill>
                  <a:schemeClr val="tx2">
                    <a:lumMod val="50000"/>
                  </a:schemeClr>
                </a:solidFill>
              </a:rPr>
              <a:t>younger 12: Z</a:t>
            </a:r>
            <a:r>
              <a:rPr lang="de-DE" sz="1400" dirty="0">
                <a:solidFill>
                  <a:schemeClr val="tx2">
                    <a:lumMod val="50000"/>
                  </a:schemeClr>
                </a:solidFill>
              </a:rPr>
              <a:t>=-2.22, P=0.026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half" idx="4294967295"/>
          </p:nvPr>
        </p:nvSpPr>
        <p:spPr>
          <a:xfrm>
            <a:off x="6141776" y="1732143"/>
            <a:ext cx="3297254" cy="374173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Homogeneous conversation</a:t>
            </a:r>
          </a:p>
          <a:p>
            <a:r>
              <a:rPr lang="de-DE" dirty="0" smtClean="0"/>
              <a:t>Appropriate noise level,</a:t>
            </a:r>
            <a:br>
              <a:rPr lang="de-DE" dirty="0" smtClean="0"/>
            </a:br>
            <a:r>
              <a:rPr lang="de-DE" dirty="0" smtClean="0"/>
              <a:t>less tensed atmosphere</a:t>
            </a:r>
          </a:p>
          <a:p>
            <a:r>
              <a:rPr lang="de-DE" dirty="0" smtClean="0"/>
              <a:t>Increased attention </a:t>
            </a:r>
            <a:br>
              <a:rPr lang="de-DE" dirty="0" smtClean="0"/>
            </a:br>
            <a:r>
              <a:rPr lang="de-DE" sz="1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de-DE" sz="1400" dirty="0">
                <a:solidFill>
                  <a:schemeClr val="tx2">
                    <a:lumMod val="50000"/>
                  </a:schemeClr>
                </a:solidFill>
              </a:rPr>
              <a:t>Hediger </a:t>
            </a:r>
            <a:r>
              <a:rPr lang="de-DE" sz="1400" dirty="0" smtClean="0">
                <a:solidFill>
                  <a:schemeClr val="tx2">
                    <a:lumMod val="50000"/>
                  </a:schemeClr>
                </a:solidFill>
              </a:rPr>
              <a:t>&amp; Turner 2014)</a:t>
            </a:r>
          </a:p>
          <a:p>
            <a:r>
              <a:rPr lang="de-DE" dirty="0" smtClean="0"/>
              <a:t>Facilitated social interactions </a:t>
            </a:r>
            <a:r>
              <a:rPr lang="de-DE" sz="1400" dirty="0">
                <a:solidFill>
                  <a:schemeClr val="tx2">
                    <a:lumMod val="50000"/>
                  </a:schemeClr>
                </a:solidFill>
              </a:rPr>
              <a:t>(Kotrschal &amp; Ortbauer 2003)</a:t>
            </a:r>
          </a:p>
          <a:p>
            <a:r>
              <a:rPr lang="de-DE" dirty="0" smtClean="0"/>
              <a:t>New topics </a:t>
            </a:r>
            <a:br>
              <a:rPr lang="de-DE" dirty="0" smtClean="0"/>
            </a:br>
            <a:endParaRPr lang="de-DE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29" grpId="0" build="p"/>
      <p:bldP spid="29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8" name="Picture 4" descr="Posterbild3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8400"/>
            <a:ext cx="2747667" cy="194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252644" y="335558"/>
            <a:ext cx="69131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en-US" sz="3200" b="1" dirty="0" smtClean="0">
                <a:solidFill>
                  <a:srgbClr val="C00000"/>
                </a:solidFill>
              </a:rPr>
              <a:t>Ein „historisches“ Beispiel: Der </a:t>
            </a:r>
            <a:r>
              <a:rPr lang="de-DE" altLang="en-US" sz="3200" b="1" dirty="0">
                <a:solidFill>
                  <a:srgbClr val="C00000"/>
                </a:solidFill>
              </a:rPr>
              <a:t>Hund im </a:t>
            </a:r>
            <a:r>
              <a:rPr lang="de-DE" altLang="en-US" sz="3200" b="1" dirty="0" smtClean="0">
                <a:solidFill>
                  <a:srgbClr val="C00000"/>
                </a:solidFill>
              </a:rPr>
              <a:t>Klassenzimmer (Präsenzhund)</a:t>
            </a:r>
            <a:endParaRPr lang="de-DE" altLang="en-US" sz="3200" b="1" dirty="0">
              <a:solidFill>
                <a:srgbClr val="C00000"/>
              </a:solidFill>
            </a:endParaRPr>
          </a:p>
        </p:txBody>
      </p:sp>
      <p:sp>
        <p:nvSpPr>
          <p:cNvPr id="641031" name="Text Box 7"/>
          <p:cNvSpPr txBox="1">
            <a:spLocks noChangeArrowheads="1"/>
          </p:cNvSpPr>
          <p:nvPr/>
        </p:nvSpPr>
        <p:spPr bwMode="auto">
          <a:xfrm>
            <a:off x="185613" y="1628800"/>
            <a:ext cx="63515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 b="1" dirty="0"/>
              <a:t>- verbesserte </a:t>
            </a:r>
            <a:r>
              <a:rPr lang="de-DE" altLang="en-US" sz="2400" b="1" dirty="0" smtClean="0"/>
              <a:t>nachhaltig die Unterrichtssituation</a:t>
            </a:r>
            <a:endParaRPr lang="de-DE" altLang="en-US" sz="2400" b="1" dirty="0"/>
          </a:p>
        </p:txBody>
      </p:sp>
      <p:sp>
        <p:nvSpPr>
          <p:cNvPr id="641032" name="Text Box 8"/>
          <p:cNvSpPr txBox="1">
            <a:spLocks noChangeArrowheads="1"/>
          </p:cNvSpPr>
          <p:nvPr/>
        </p:nvSpPr>
        <p:spPr bwMode="auto">
          <a:xfrm>
            <a:off x="185613" y="2174632"/>
            <a:ext cx="8702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2400" b="1" dirty="0"/>
              <a:t>- erhöhte die Zufriedenheit der Lehrerinnen und der Schüler und verringerte die Fehlzeiten</a:t>
            </a:r>
          </a:p>
        </p:txBody>
      </p:sp>
      <p:sp>
        <p:nvSpPr>
          <p:cNvPr id="641033" name="Text Box 9"/>
          <p:cNvSpPr txBox="1">
            <a:spLocks noChangeArrowheads="1"/>
          </p:cNvSpPr>
          <p:nvPr/>
        </p:nvSpPr>
        <p:spPr bwMode="auto">
          <a:xfrm>
            <a:off x="185613" y="3113584"/>
            <a:ext cx="5089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 b="1" dirty="0"/>
              <a:t>- verstärkte die Aktivitäten in Gruppen</a:t>
            </a:r>
          </a:p>
        </p:txBody>
      </p:sp>
      <p:sp>
        <p:nvSpPr>
          <p:cNvPr id="641034" name="Text Box 10"/>
          <p:cNvSpPr txBox="1">
            <a:spLocks noChangeArrowheads="1"/>
          </p:cNvSpPr>
          <p:nvPr/>
        </p:nvSpPr>
        <p:spPr bwMode="auto">
          <a:xfrm>
            <a:off x="185613" y="3617640"/>
            <a:ext cx="7622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 b="1" dirty="0"/>
              <a:t>- verbesserte </a:t>
            </a:r>
            <a:r>
              <a:rPr lang="de-DE" altLang="en-US" sz="2400" b="1" dirty="0" smtClean="0"/>
              <a:t>Aufmerksamkeit </a:t>
            </a:r>
            <a:r>
              <a:rPr lang="de-DE" altLang="en-US" sz="2400" b="1" dirty="0"/>
              <a:t>gegenüber den Lehrerinnen</a:t>
            </a:r>
          </a:p>
        </p:txBody>
      </p:sp>
      <p:sp>
        <p:nvSpPr>
          <p:cNvPr id="641035" name="Text Box 11"/>
          <p:cNvSpPr txBox="1">
            <a:spLocks noChangeArrowheads="1"/>
          </p:cNvSpPr>
          <p:nvPr/>
        </p:nvSpPr>
        <p:spPr bwMode="auto">
          <a:xfrm>
            <a:off x="185613" y="4193704"/>
            <a:ext cx="8778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en-US" sz="2400" b="1" dirty="0"/>
              <a:t>- verringerte störendes und aggressives Verhalten und glich Verhaltensextreme aus</a:t>
            </a:r>
          </a:p>
        </p:txBody>
      </p:sp>
      <p:sp>
        <p:nvSpPr>
          <p:cNvPr id="641036" name="Text Box 12"/>
          <p:cNvSpPr txBox="1">
            <a:spLocks noChangeArrowheads="1"/>
          </p:cNvSpPr>
          <p:nvPr/>
        </p:nvSpPr>
        <p:spPr bwMode="auto">
          <a:xfrm>
            <a:off x="185613" y="5129808"/>
            <a:ext cx="6980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400" b="1"/>
              <a:t>- und verbesserte die Einstellung der Kinder zu Tieren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3528" y="567344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KOTRSCHAL, K. and B. ORTBAUER: Behavioural effects </a:t>
            </a:r>
            <a:r>
              <a:rPr lang="en-GB" sz="2000" dirty="0" err="1"/>
              <a:t>ot</a:t>
            </a:r>
            <a:r>
              <a:rPr lang="en-GB" sz="2000" dirty="0"/>
              <a:t> the presence of a dog in the classroom. </a:t>
            </a:r>
            <a:r>
              <a:rPr lang="en-GB" sz="2000" dirty="0" err="1"/>
              <a:t>Anthrozoös</a:t>
            </a:r>
            <a:r>
              <a:rPr lang="en-GB" sz="2000" dirty="0"/>
              <a:t> 16: 147-159 (2003)</a:t>
            </a:r>
          </a:p>
        </p:txBody>
      </p:sp>
    </p:spTree>
    <p:extLst>
      <p:ext uri="{BB962C8B-B14F-4D97-AF65-F5344CB8AC3E}">
        <p14:creationId xmlns:p14="http://schemas.microsoft.com/office/powerpoint/2010/main" val="32964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4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4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4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4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1" grpId="0" autoUpdateAnimBg="0"/>
      <p:bldP spid="641032" grpId="0" autoUpdateAnimBg="0"/>
      <p:bldP spid="641033" grpId="0" autoUpdateAnimBg="0"/>
      <p:bldP spid="641034" grpId="0" autoUpdateAnimBg="0"/>
      <p:bldP spid="641035" grpId="0" autoUpdateAnimBg="0"/>
      <p:bldP spid="64103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12" y="-195411"/>
            <a:ext cx="7053542" cy="140053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Results – Sitting behavior</a:t>
            </a:r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88" y="1380259"/>
            <a:ext cx="4393406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291" y="1380259"/>
            <a:ext cx="4499264" cy="48772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66738" y="504855"/>
            <a:ext cx="1115954" cy="923330"/>
            <a:chOff x="7822317" y="504854"/>
            <a:chExt cx="1487939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8083680" y="504854"/>
              <a:ext cx="12265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with dog</a:t>
              </a:r>
            </a:p>
            <a:p>
              <a:r>
                <a:rPr lang="de-DE" dirty="0"/>
                <a:t>n</a:t>
              </a:r>
              <a:r>
                <a:rPr lang="de-DE" dirty="0" smtClean="0"/>
                <a:t>o dog</a:t>
              </a:r>
              <a:endParaRPr lang="de-DE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2317" y="894038"/>
              <a:ext cx="265581" cy="2727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35165" y="579491"/>
              <a:ext cx="276225" cy="276225"/>
            </a:xfrm>
            <a:prstGeom prst="rect">
              <a:avLst/>
            </a:prstGeom>
          </p:spPr>
        </p:pic>
      </p:grp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5351" y="6064226"/>
            <a:ext cx="628649" cy="767687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906" y="6408915"/>
            <a:ext cx="7180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>
                    <a:lumMod val="50000"/>
                  </a:schemeClr>
                </a:solidFill>
              </a:rPr>
              <a:t>Wilcoxon: relaxed: Z=-4.8, p&lt;0.0001, unsettled: Z=-4.36, p&lt;0.0001, uninvolved: Z=-2.14, p=0.032</a:t>
            </a:r>
            <a:endParaRPr lang="de-DE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20622" y="1694639"/>
            <a:ext cx="6429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41507" y="1430153"/>
            <a:ext cx="14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</a:t>
            </a:r>
            <a:endParaRPr lang="de-DE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65236" y="1780886"/>
            <a:ext cx="4820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17428" y="1521496"/>
            <a:ext cx="14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</a:t>
            </a:r>
            <a:endParaRPr lang="de-DE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610320" y="4230021"/>
            <a:ext cx="4820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62512" y="3970631"/>
            <a:ext cx="14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58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12" y="-195411"/>
            <a:ext cx="7053542" cy="140053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Results – Sitting behavior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07" y="1338696"/>
            <a:ext cx="4393406" cy="476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442" y="1472273"/>
            <a:ext cx="4393406" cy="4762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866738" y="504855"/>
            <a:ext cx="1115954" cy="923330"/>
            <a:chOff x="7822317" y="504854"/>
            <a:chExt cx="1487939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8083680" y="504854"/>
              <a:ext cx="12265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with dog</a:t>
              </a:r>
            </a:p>
            <a:p>
              <a:r>
                <a:rPr lang="de-DE" dirty="0"/>
                <a:t>n</a:t>
              </a:r>
              <a:r>
                <a:rPr lang="de-DE" dirty="0" smtClean="0"/>
                <a:t>o dog</a:t>
              </a:r>
              <a:endParaRPr lang="de-DE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2317" y="894038"/>
              <a:ext cx="265581" cy="2727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35165" y="579491"/>
              <a:ext cx="276225" cy="276225"/>
            </a:xfrm>
            <a:prstGeom prst="rect">
              <a:avLst/>
            </a:prstGeom>
          </p:spPr>
        </p:pic>
      </p:grp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5351" y="6064226"/>
            <a:ext cx="628649" cy="767687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1806" y="6240317"/>
            <a:ext cx="6398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2">
                    <a:lumMod val="50000"/>
                  </a:schemeClr>
                </a:solidFill>
              </a:rPr>
              <a:t>Wilcoxon: </a:t>
            </a:r>
            <a:r>
              <a:rPr lang="de-DE" sz="1400" dirty="0" smtClean="0">
                <a:solidFill>
                  <a:schemeClr val="tx2">
                    <a:lumMod val="50000"/>
                  </a:schemeClr>
                </a:solidFill>
              </a:rPr>
              <a:t>relaxed (younger 12: Z=-2.95, p=0.003, older 12: Z=-3.83, p&lt;0.0001); </a:t>
            </a:r>
          </a:p>
          <a:p>
            <a:r>
              <a:rPr lang="de-DE" sz="1400" dirty="0">
                <a:solidFill>
                  <a:schemeClr val="tx2">
                    <a:lumMod val="50000"/>
                  </a:schemeClr>
                </a:solidFill>
              </a:rPr>
              <a:t>	 </a:t>
            </a:r>
            <a:r>
              <a:rPr lang="de-DE" sz="1400" dirty="0" smtClean="0">
                <a:solidFill>
                  <a:schemeClr val="tx2">
                    <a:lumMod val="50000"/>
                  </a:schemeClr>
                </a:solidFill>
              </a:rPr>
              <a:t>       unsettled (younger 12: Z=-2.27, p=0.23, older 12: Z=-3.78, p&lt;0.0001 </a:t>
            </a:r>
            <a:endParaRPr lang="de-DE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876374" y="2178825"/>
            <a:ext cx="3973326" cy="3400369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Older children sat in a more </a:t>
            </a:r>
            <a:br>
              <a:rPr lang="de-DE" dirty="0" smtClean="0"/>
            </a:br>
            <a:r>
              <a:rPr lang="de-DE" dirty="0" smtClean="0"/>
              <a:t>relaxed and a less unsettled </a:t>
            </a:r>
            <a:br>
              <a:rPr lang="de-DE" dirty="0" smtClean="0"/>
            </a:br>
            <a:r>
              <a:rPr lang="de-DE" dirty="0" smtClean="0"/>
              <a:t>manner</a:t>
            </a:r>
          </a:p>
          <a:p>
            <a:r>
              <a:rPr lang="de-DE" dirty="0" smtClean="0"/>
              <a:t>Differences in both conditions</a:t>
            </a:r>
          </a:p>
          <a:p>
            <a:r>
              <a:rPr lang="de-DE" dirty="0" smtClean="0"/>
              <a:t>Fewer signs of nervousness</a:t>
            </a:r>
          </a:p>
          <a:p>
            <a:r>
              <a:rPr lang="de-DE" dirty="0"/>
              <a:t>Reduced anxiety</a:t>
            </a:r>
            <a:br>
              <a:rPr lang="de-DE" dirty="0"/>
            </a:br>
            <a:r>
              <a:rPr lang="de-DE" sz="1400" dirty="0">
                <a:solidFill>
                  <a:schemeClr val="tx2">
                    <a:lumMod val="50000"/>
                  </a:schemeClr>
                </a:solidFill>
              </a:rPr>
              <a:t>(Barker et al. 2003)</a:t>
            </a:r>
            <a:endParaRPr lang="de-DE" sz="1400" dirty="0"/>
          </a:p>
          <a:p>
            <a:endParaRPr lang="de-DE" dirty="0" smtClean="0"/>
          </a:p>
          <a:p>
            <a:endParaRPr lang="de-DE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81808" y="1886563"/>
            <a:ext cx="387219" cy="115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67610" y="1649785"/>
            <a:ext cx="14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</a:t>
            </a:r>
            <a:endParaRPr lang="de-DE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143893" y="1691551"/>
            <a:ext cx="401881" cy="125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29694" y="1454772"/>
            <a:ext cx="14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</a:t>
            </a:r>
            <a:endParaRPr lang="de-DE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806185" y="1856109"/>
            <a:ext cx="381352" cy="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91986" y="1619330"/>
            <a:ext cx="14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</a:t>
            </a:r>
            <a:endParaRPr lang="de-DE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773639" y="2258291"/>
            <a:ext cx="411425" cy="8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59441" y="2030227"/>
            <a:ext cx="14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4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32" y="193773"/>
            <a:ext cx="7053542" cy="1400530"/>
          </a:xfrm>
        </p:spPr>
        <p:txBody>
          <a:bodyPr/>
          <a:lstStyle/>
          <a:p>
            <a:r>
              <a:rPr lang="de-DE" dirty="0"/>
              <a:t>Results – Facial expressions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30" y="1205120"/>
            <a:ext cx="4686299" cy="5079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845" y="1324444"/>
            <a:ext cx="4576222" cy="4960674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5351" y="6064226"/>
            <a:ext cx="628649" cy="767687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80220" y="740206"/>
            <a:ext cx="1115954" cy="923330"/>
            <a:chOff x="7822317" y="504854"/>
            <a:chExt cx="1487939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8083680" y="504854"/>
              <a:ext cx="12265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with dog</a:t>
              </a:r>
            </a:p>
            <a:p>
              <a:r>
                <a:rPr lang="de-DE" dirty="0"/>
                <a:t>n</a:t>
              </a:r>
              <a:r>
                <a:rPr lang="de-DE" dirty="0" smtClean="0"/>
                <a:t>o dog</a:t>
              </a:r>
              <a:endParaRPr lang="de-DE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22317" y="894038"/>
              <a:ext cx="265581" cy="2727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35165" y="579491"/>
              <a:ext cx="276225" cy="27622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58905" y="6408915"/>
            <a:ext cx="3789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2">
                    <a:lumMod val="50000"/>
                  </a:schemeClr>
                </a:solidFill>
              </a:rPr>
              <a:t>Wilcoxon: Cheerful, younger 12: Z=-2.45, p=0.014</a:t>
            </a:r>
            <a:endParaRPr lang="de-DE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033110" y="1996540"/>
            <a:ext cx="3903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22956" y="1737150"/>
            <a:ext cx="14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</a:t>
            </a:r>
            <a:endParaRPr lang="de-DE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962382" y="2140736"/>
            <a:ext cx="3973326" cy="3400369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No differences between age</a:t>
            </a:r>
            <a:br>
              <a:rPr lang="de-DE" dirty="0" smtClean="0"/>
            </a:br>
            <a:r>
              <a:rPr lang="de-DE" dirty="0" smtClean="0"/>
              <a:t>groups when dog present</a:t>
            </a:r>
          </a:p>
          <a:p>
            <a:r>
              <a:rPr lang="de-DE" dirty="0" smtClean="0"/>
              <a:t>Expression of comfort</a:t>
            </a:r>
          </a:p>
          <a:p>
            <a:endParaRPr lang="de-DE" sz="1400" dirty="0"/>
          </a:p>
          <a:p>
            <a:endParaRPr lang="de-DE" dirty="0" smtClean="0"/>
          </a:p>
          <a:p>
            <a:endParaRPr lang="de-DE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31678" y="2071264"/>
            <a:ext cx="11101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84451" y="1811874"/>
            <a:ext cx="14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</a:t>
            </a:r>
            <a:endParaRPr lang="de-DE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374798" y="2605649"/>
            <a:ext cx="11101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27570" y="2346259"/>
            <a:ext cx="14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214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/>
      <p:bldP spid="19" grpId="1"/>
      <p:bldP spid="21" grpId="0"/>
      <p:bldP spid="21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2816" y="1205120"/>
            <a:ext cx="6129450" cy="1811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br>
              <a:rPr lang="de-DE" dirty="0" smtClean="0"/>
            </a:br>
            <a:r>
              <a:rPr lang="de-DE" dirty="0" smtClean="0"/>
              <a:t>Cortisol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68" y="3221981"/>
            <a:ext cx="2008376" cy="3391582"/>
          </a:xfrm>
          <a:prstGeom prst="rect">
            <a:avLst/>
          </a:prstGeom>
        </p:spPr>
      </p:pic>
      <p:sp>
        <p:nvSpPr>
          <p:cNvPr id="9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862369" y="1973686"/>
            <a:ext cx="3297254" cy="374173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b</a:t>
            </a:r>
            <a:r>
              <a:rPr lang="de-DE" dirty="0" smtClean="0"/>
              <a:t>etween groups</a:t>
            </a:r>
          </a:p>
          <a:p>
            <a:r>
              <a:rPr lang="de-DE" dirty="0"/>
              <a:t>b</a:t>
            </a:r>
            <a:r>
              <a:rPr lang="de-DE" dirty="0" smtClean="0"/>
              <a:t>etween individuals</a:t>
            </a:r>
          </a:p>
          <a:p>
            <a:r>
              <a:rPr lang="de-DE" dirty="0"/>
              <a:t>o</a:t>
            </a:r>
            <a:r>
              <a:rPr lang="de-DE" dirty="0" smtClean="0"/>
              <a:t>ver time</a:t>
            </a:r>
          </a:p>
          <a:p>
            <a:r>
              <a:rPr lang="de-DE" dirty="0"/>
              <a:t>b</a:t>
            </a:r>
            <a:r>
              <a:rPr lang="de-DE" dirty="0" smtClean="0"/>
              <a:t>etween 1st and 2nd sample</a:t>
            </a:r>
            <a:endParaRPr lang="de-DE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5846209" y="1371671"/>
            <a:ext cx="3297254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>
                <a:latin typeface="+mj-lt"/>
                <a:ea typeface="+mj-ea"/>
                <a:cs typeface="+mj-cs"/>
              </a:defRPr>
            </a:lvl2pPr>
            <a:lvl3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b="1" i="0">
                <a:latin typeface="+mj-lt"/>
                <a:ea typeface="+mj-ea"/>
                <a:cs typeface="+mj-cs"/>
              </a:defRPr>
            </a:lvl3pPr>
            <a:lvl4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4pPr>
            <a:lvl5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5pPr>
            <a:lvl6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6pPr>
            <a:lvl7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7pPr>
            <a:lvl8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8pPr>
            <a:lvl9pPr indent="0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>
                <a:latin typeface="+mj-lt"/>
                <a:ea typeface="+mj-ea"/>
                <a:cs typeface="+mj-cs"/>
              </a:defRPr>
            </a:lvl9pPr>
          </a:lstStyle>
          <a:p>
            <a:r>
              <a:rPr lang="de-DE" dirty="0"/>
              <a:t>No differences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2078446" y="4223140"/>
            <a:ext cx="3973326" cy="3400369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no physical interaction</a:t>
            </a:r>
          </a:p>
          <a:p>
            <a:r>
              <a:rPr lang="de-DE" dirty="0" smtClean="0"/>
              <a:t>too short intervention</a:t>
            </a:r>
            <a:endParaRPr lang="de-DE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de-DE" dirty="0" smtClean="0"/>
              <a:t>medication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15351" y="6064226"/>
            <a:ext cx="628649" cy="767687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363840" y="-99371"/>
            <a:ext cx="5584320" cy="1144921"/>
          </a:xfrm>
          <a:ln/>
        </p:spPr>
        <p:txBody>
          <a:bodyPr lIns="82945" tIns="35268" rIns="82945" bIns="41473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AT" altLang="en-US"/>
              <a:t>Korrelationen - Kinder</a:t>
            </a:r>
          </a:p>
        </p:txBody>
      </p:sp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66240" y="1232769"/>
          <a:ext cx="8923680" cy="5499367"/>
        </p:xfrm>
        <a:graphic>
          <a:graphicData uri="http://schemas.openxmlformats.org/drawingml/2006/table">
            <a:tbl>
              <a:tblPr/>
              <a:tblGrid>
                <a:gridCol w="4805280"/>
                <a:gridCol w="4118400"/>
              </a:tblGrid>
              <a:tr h="549412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mit Hund: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Session 1: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Leckerlis ↔ reden mit Hund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                 Bewegung zum Hund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                 Körperkontakt mit Hund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Bewegung zum Hund ↔ Spieldauer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Blick zum Hund ↔ lachen/grinsen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Session 3: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Leckerlis ↔ reden mit Hund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                 Bewegung zum Hund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                 Spieldauer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Reden mit Hund ↔ Spieldauer</a:t>
                      </a:r>
                    </a:p>
                  </a:txBody>
                  <a:tcPr marL="81638" marR="81638" marT="42456" marB="42456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ohne Hund: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Session 2: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Ausstieg aus der Spielsituation                    ↔ Spielwende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                       sitzen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                       keine Reaktion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Session 4: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Ticks ↔ unruhig sitzen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            Spielwende</a:t>
                      </a:r>
                    </a:p>
                  </a:txBody>
                  <a:tcPr marL="81638" marR="81638" marT="42456" marB="42456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3364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297600" y="96490"/>
            <a:ext cx="5584320" cy="1144920"/>
          </a:xfrm>
          <a:ln/>
        </p:spPr>
        <p:txBody>
          <a:bodyPr lIns="82945" tIns="35268" rIns="82945" bIns="41473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AT" altLang="en-US"/>
              <a:t>Korrelationen – Sozialpädagogen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681" y="1604328"/>
            <a:ext cx="7053120" cy="3509649"/>
          </a:xfrm>
          <a:ln/>
        </p:spPr>
        <p:txBody>
          <a:bodyPr lIns="82945" tIns="41473" rIns="82945" bIns="41473"/>
          <a:lstStyle/>
          <a:p>
            <a:endParaRPr lang="en-GB"/>
          </a:p>
        </p:txBody>
      </p:sp>
      <p:graphicFrame>
        <p:nvGraphicFramePr>
          <p:cNvPr id="14339" name="Group 3"/>
          <p:cNvGraphicFramePr>
            <a:graphicFrameLocks noGrp="1"/>
          </p:cNvGraphicFramePr>
          <p:nvPr/>
        </p:nvGraphicFramePr>
        <p:xfrm>
          <a:off x="129600" y="1672016"/>
          <a:ext cx="8779680" cy="4958441"/>
        </p:xfrm>
        <a:graphic>
          <a:graphicData uri="http://schemas.openxmlformats.org/drawingml/2006/table">
            <a:tbl>
              <a:tblPr/>
              <a:tblGrid>
                <a:gridCol w="4813920"/>
                <a:gridCol w="3965760"/>
              </a:tblGrid>
              <a:tr h="4958441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mit Hund: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Session 1: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Ausstieg aus Spielsituation                                   ↔ Spielwende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Bewegung zum Hund ↔ Spieldauer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Bewegung zum Hund                                        ↔ Bewegung zum Kind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Session 3: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Leckerlis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       ↔ reden mit Hund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           Körperkontakt mit Hund</a:t>
                      </a:r>
                    </a:p>
                  </a:txBody>
                  <a:tcPr marL="81638" marR="81638" marT="42456" marB="42456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ohne Hund: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Session 2: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Blick zur Kamera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  ↔ Spielwende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      Bewegung weg vom Kind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de-AT" alt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cs typeface="Arial Unicode MS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Session 4: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Blick zur Kamera 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  ↔ Spielwende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de-AT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cs typeface="Arial Unicode MS" charset="0"/>
                        </a:rPr>
                        <a:t>      Bewegung weg vom Kind</a:t>
                      </a:r>
                    </a:p>
                  </a:txBody>
                  <a:tcPr marL="81638" marR="81638" marT="42456" marB="42456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97651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0" y="80045"/>
            <a:ext cx="70922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C00000"/>
                </a:solidFill>
              </a:rPr>
              <a:t>Zweites Beispiel: </a:t>
            </a:r>
            <a:r>
              <a:rPr lang="de-AT" sz="2800" dirty="0" smtClean="0">
                <a:solidFill>
                  <a:srgbClr val="C00000"/>
                </a:solidFill>
              </a:rPr>
              <a:t>sozial auffällige Kinder und Jugendlichen in betreuten Wohneinheiten beim gemeinsamen Essen – mit und ohne Hund  </a:t>
            </a:r>
            <a:r>
              <a:rPr lang="de-AT" sz="2000" dirty="0" smtClean="0">
                <a:solidFill>
                  <a:srgbClr val="C00000"/>
                </a:solidFill>
              </a:rPr>
              <a:t>(Martens et al. 2015)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8032" y="2276872"/>
            <a:ext cx="8460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/>
              <a:t>Bekannt war bereits, dass ein anwesender Hund</a:t>
            </a:r>
          </a:p>
          <a:p>
            <a:endParaRPr lang="de-AT" sz="2800" dirty="0" smtClean="0"/>
          </a:p>
          <a:p>
            <a:pPr marL="285750" indent="-285750">
              <a:buFontTx/>
              <a:buChar char="-"/>
            </a:pPr>
            <a:r>
              <a:rPr lang="de-AT" sz="2400" dirty="0" smtClean="0"/>
              <a:t>soziale Interaktionen </a:t>
            </a:r>
            <a:r>
              <a:rPr lang="de-AT" sz="2400" dirty="0"/>
              <a:t>verbessern </a:t>
            </a:r>
            <a:r>
              <a:rPr lang="de-AT" sz="2000" dirty="0"/>
              <a:t>(</a:t>
            </a:r>
            <a:r>
              <a:rPr lang="de-AT" sz="2000" dirty="0" err="1"/>
              <a:t>Gueguen</a:t>
            </a:r>
            <a:r>
              <a:rPr lang="de-AT" sz="2000" dirty="0"/>
              <a:t> </a:t>
            </a:r>
            <a:r>
              <a:rPr lang="de-AT" sz="2000" dirty="0" err="1"/>
              <a:t>and</a:t>
            </a:r>
            <a:r>
              <a:rPr lang="de-AT" sz="2000" dirty="0"/>
              <a:t> </a:t>
            </a:r>
            <a:r>
              <a:rPr lang="de-AT" sz="2000" dirty="0" err="1"/>
              <a:t>Ciccotti</a:t>
            </a:r>
            <a:r>
              <a:rPr lang="de-AT" sz="2000" dirty="0"/>
              <a:t> 2008</a:t>
            </a:r>
            <a:r>
              <a:rPr lang="de-AT" sz="20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de-AT" sz="2400" dirty="0"/>
              <a:t>a</a:t>
            </a:r>
            <a:r>
              <a:rPr lang="de-AT" sz="2400" dirty="0" smtClean="0"/>
              <a:t>ggressives Verhalten und Hyperaktivität dämpft und Aufmerksamkeit steigert </a:t>
            </a:r>
            <a:r>
              <a:rPr lang="de-DE" sz="2000" dirty="0" smtClean="0"/>
              <a:t>(</a:t>
            </a:r>
            <a:r>
              <a:rPr lang="de-DE" sz="2000" dirty="0" err="1"/>
              <a:t>Hergovich</a:t>
            </a:r>
            <a:r>
              <a:rPr lang="de-DE" sz="2000" dirty="0"/>
              <a:t> et al. 2002, </a:t>
            </a:r>
            <a:r>
              <a:rPr lang="de-DE" sz="2000" dirty="0" err="1"/>
              <a:t>Kotrschal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Ortbauer</a:t>
            </a:r>
            <a:r>
              <a:rPr lang="de-DE" sz="2000" dirty="0"/>
              <a:t> 2003</a:t>
            </a:r>
            <a:r>
              <a:rPr lang="de-DE" sz="2000" dirty="0" smtClean="0"/>
              <a:t>)</a:t>
            </a:r>
            <a:endParaRPr lang="de-DE" sz="2400" dirty="0" smtClean="0"/>
          </a:p>
          <a:p>
            <a:pPr marL="285750" indent="-285750">
              <a:buFontTx/>
              <a:buChar char="-"/>
            </a:pPr>
            <a:r>
              <a:rPr lang="de-AT" sz="2400" dirty="0" smtClean="0"/>
              <a:t>Bei Kindern mit Entwicklungsproblemen Spielfreude, Konzentration und die bewusste Beziehung zu anderen verbessert</a:t>
            </a:r>
            <a:endParaRPr lang="de-AT" sz="2400" dirty="0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1" y="44624"/>
            <a:ext cx="1656183" cy="2191429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5517232"/>
            <a:ext cx="2016224" cy="127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88032" y="44624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C00000"/>
                </a:solidFill>
              </a:rPr>
              <a:t>Zweites Beispiel: </a:t>
            </a:r>
            <a:r>
              <a:rPr lang="de-AT" sz="2800" dirty="0" smtClean="0">
                <a:solidFill>
                  <a:srgbClr val="C00000"/>
                </a:solidFill>
              </a:rPr>
              <a:t>sozial auffällige Kinder und Jugendlichen in betreuten Wohneinheiten beim gemeinsamen Essen – mit und ohne Hund  </a:t>
            </a:r>
            <a:r>
              <a:rPr lang="de-AT" sz="2000" dirty="0" smtClean="0">
                <a:solidFill>
                  <a:srgbClr val="C00000"/>
                </a:solidFill>
              </a:rPr>
              <a:t>(Martens et al. 2015)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5" y="4938486"/>
            <a:ext cx="993785" cy="36853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259" y="4714007"/>
            <a:ext cx="1863413" cy="1523305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736" y="4714007"/>
            <a:ext cx="1770576" cy="152330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92679" y="1700808"/>
            <a:ext cx="541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smtClean="0"/>
              <a:t>Wunderwirkungen? Kann das sein?</a:t>
            </a:r>
            <a:endParaRPr lang="en-GB" sz="2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386129" y="2391271"/>
            <a:ext cx="782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smtClean="0"/>
              <a:t>Daher erneute </a:t>
            </a:r>
            <a:r>
              <a:rPr lang="de-AT" sz="2400" dirty="0"/>
              <a:t>Ü</a:t>
            </a:r>
            <a:r>
              <a:rPr lang="de-AT" sz="2400" dirty="0" smtClean="0"/>
              <a:t>berprüfung in einem repräsentativen Setting</a:t>
            </a:r>
            <a:endParaRPr lang="en-GB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360040" y="3020759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Ziel: Erheben der Interaktions- Kommunikations- und emotionellen Mustern  innerhalb der Kindergruppen, Vergleich Hund anwesend – Hund abwesend (keine Interaktionen Kinder-Hund)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34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88032" y="44624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C00000"/>
                </a:solidFill>
              </a:rPr>
              <a:t>Zweites Beispiel: </a:t>
            </a:r>
            <a:r>
              <a:rPr lang="de-AT" sz="2800" dirty="0" smtClean="0">
                <a:solidFill>
                  <a:srgbClr val="C00000"/>
                </a:solidFill>
              </a:rPr>
              <a:t>sozial auffällige Kinder und Jugendlichen in betreuten Wohneinheiten beim gemeinsamen Essen – mit und ohne Hund  </a:t>
            </a:r>
            <a:r>
              <a:rPr lang="de-AT" sz="2000" dirty="0" smtClean="0">
                <a:solidFill>
                  <a:srgbClr val="C00000"/>
                </a:solidFill>
              </a:rPr>
              <a:t>(Martens et al. 2015)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88032" y="1975480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AT" sz="2400" dirty="0" smtClean="0"/>
              <a:t>10 Wohngruppen des „Lebensraum </a:t>
            </a:r>
            <a:r>
              <a:rPr lang="de-AT" sz="2400" dirty="0" err="1" smtClean="0"/>
              <a:t>Heidlmair</a:t>
            </a:r>
            <a:r>
              <a:rPr lang="de-AT" sz="2400" dirty="0" smtClean="0"/>
              <a:t>“, je 9-12 Mädchen und Knaben, 5-17 Jahre alt, mit unterschiedlichen, aber schweren sozialen Problemen (Anpassung, Verhalten, lernen)</a:t>
            </a:r>
          </a:p>
          <a:p>
            <a:pPr marL="285750" indent="-285750">
              <a:buFontTx/>
              <a:buChar char="-"/>
            </a:pPr>
            <a:r>
              <a:rPr lang="de-AT" sz="2400" dirty="0" smtClean="0"/>
              <a:t>2 Hunde</a:t>
            </a:r>
          </a:p>
          <a:p>
            <a:pPr marL="285750" indent="-285750">
              <a:buFontTx/>
              <a:buChar char="-"/>
            </a:pPr>
            <a:r>
              <a:rPr lang="de-AT" sz="2400" dirty="0" smtClean="0"/>
              <a:t>Je Gruppe 2x mit, 2x ohne Hunde</a:t>
            </a:r>
          </a:p>
          <a:p>
            <a:pPr marL="285750" indent="-285750">
              <a:buFontTx/>
              <a:buChar char="-"/>
            </a:pPr>
            <a:r>
              <a:rPr lang="de-AT" sz="2400" dirty="0" smtClean="0"/>
              <a:t>Videoaufnahme je 20 min, Verhalten kodiert mittels Solomon </a:t>
            </a:r>
            <a:r>
              <a:rPr lang="de-AT" sz="2400" dirty="0" err="1" smtClean="0"/>
              <a:t>coder</a:t>
            </a:r>
            <a:endParaRPr lang="de-AT" sz="2400" dirty="0" smtClean="0"/>
          </a:p>
          <a:p>
            <a:pPr marL="285750" indent="-285750">
              <a:buFontTx/>
              <a:buChar char="-"/>
            </a:pPr>
            <a:r>
              <a:rPr lang="de-AT" sz="2400" dirty="0" smtClean="0"/>
              <a:t>Von allen Beteiligten Speichelproben vor und nach Essen (Kortisol)</a:t>
            </a: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568" y="2492896"/>
            <a:ext cx="1368152" cy="1652230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806" y="4797152"/>
            <a:ext cx="1817243" cy="1753933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797153"/>
            <a:ext cx="2594383" cy="17539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67220" y="549835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o</a:t>
            </a:r>
            <a:r>
              <a:rPr lang="de-AT" dirty="0" smtClean="0"/>
              <a:t>der </a:t>
            </a:r>
            <a:endParaRPr lang="en-GB" dirty="0"/>
          </a:p>
        </p:txBody>
      </p:sp>
      <p:sp>
        <p:nvSpPr>
          <p:cNvPr id="6" name="Ellipse 5"/>
          <p:cNvSpPr/>
          <p:nvPr/>
        </p:nvSpPr>
        <p:spPr>
          <a:xfrm>
            <a:off x="5004048" y="5786382"/>
            <a:ext cx="1152128" cy="683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feld 15"/>
          <p:cNvSpPr txBox="1"/>
          <p:nvPr/>
        </p:nvSpPr>
        <p:spPr>
          <a:xfrm>
            <a:off x="323528" y="1476073"/>
            <a:ext cx="1977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 smtClean="0"/>
              <a:t>Methoden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9889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88032" y="44624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C00000"/>
                </a:solidFill>
              </a:rPr>
              <a:t>Zweites Beispiel: </a:t>
            </a:r>
            <a:r>
              <a:rPr lang="de-AT" sz="2800" dirty="0" smtClean="0">
                <a:solidFill>
                  <a:srgbClr val="C00000"/>
                </a:solidFill>
              </a:rPr>
              <a:t>sozial auffällige Kinder und Jugendlichen in betreuten Wohneinheiten beim gemeinsamen Essen – mit und ohne Hund  </a:t>
            </a:r>
            <a:r>
              <a:rPr lang="de-AT" sz="2000" dirty="0" smtClean="0">
                <a:solidFill>
                  <a:srgbClr val="C00000"/>
                </a:solidFill>
              </a:rPr>
              <a:t>(Martens et al. 2015)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88032" y="2372687"/>
            <a:ext cx="846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Verbale Kommunikation, aggressive Statements/Verhalten, Art der Interaktionen, Gesichtsausdruck, sitzen, Lokomotion, Anzeichen von Nervosität, Lautstärke, soziale Atmosphäre</a:t>
            </a: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06" y="4365104"/>
            <a:ext cx="1817243" cy="1753933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365105"/>
            <a:ext cx="2594383" cy="17539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67220" y="5066302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o</a:t>
            </a:r>
            <a:r>
              <a:rPr lang="de-AT" dirty="0" smtClean="0"/>
              <a:t>der </a:t>
            </a:r>
            <a:endParaRPr lang="en-GB" dirty="0"/>
          </a:p>
        </p:txBody>
      </p:sp>
      <p:sp>
        <p:nvSpPr>
          <p:cNvPr id="6" name="Ellipse 5"/>
          <p:cNvSpPr/>
          <p:nvPr/>
        </p:nvSpPr>
        <p:spPr>
          <a:xfrm>
            <a:off x="5004048" y="5354334"/>
            <a:ext cx="1152128" cy="683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323528" y="1657256"/>
            <a:ext cx="3727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 dirty="0" smtClean="0"/>
              <a:t>Verhalten analysiert: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961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88032" y="44624"/>
            <a:ext cx="896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 smtClean="0">
                <a:solidFill>
                  <a:srgbClr val="C00000"/>
                </a:solidFill>
              </a:rPr>
              <a:t>Zweites Beispiel: </a:t>
            </a:r>
            <a:r>
              <a:rPr lang="de-AT" sz="2800" dirty="0" smtClean="0">
                <a:solidFill>
                  <a:srgbClr val="C00000"/>
                </a:solidFill>
              </a:rPr>
              <a:t>sozial auffällige Kinder und Jugendlichen in betreuten Wohneinheiten beim gemeinsamen Essen – mit und ohne Hund  </a:t>
            </a:r>
            <a:r>
              <a:rPr lang="de-AT" sz="2000" dirty="0" smtClean="0">
                <a:solidFill>
                  <a:srgbClr val="C00000"/>
                </a:solidFill>
              </a:rPr>
              <a:t>(Martens et al. 2015)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528" y="1412776"/>
            <a:ext cx="8686481" cy="95410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de-AT" sz="2800" dirty="0" smtClean="0"/>
              <a:t>Zusammenfassung der Ergebnisse: </a:t>
            </a:r>
          </a:p>
          <a:p>
            <a:r>
              <a:rPr lang="de-AT" sz="2800" dirty="0" smtClean="0"/>
              <a:t>Die wichtigsten Unterschiede mit Hund im </a:t>
            </a:r>
            <a:r>
              <a:rPr lang="de-AT" sz="2800" dirty="0" err="1" smtClean="0"/>
              <a:t>Vgleich</a:t>
            </a:r>
            <a:r>
              <a:rPr lang="de-AT" sz="2800" dirty="0" smtClean="0"/>
              <a:t> zu ohne</a:t>
            </a:r>
            <a:endParaRPr lang="en-GB" sz="28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23528" y="2348880"/>
            <a:ext cx="8244045" cy="4032448"/>
            <a:chOff x="323528" y="2348880"/>
            <a:chExt cx="8244045" cy="4032448"/>
          </a:xfrm>
        </p:grpSpPr>
        <p:graphicFrame>
          <p:nvGraphicFramePr>
            <p:cNvPr id="6" name="Diagramm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74212290"/>
                </p:ext>
              </p:extLst>
            </p:nvPr>
          </p:nvGraphicFramePr>
          <p:xfrm>
            <a:off x="1078741" y="2348880"/>
            <a:ext cx="7488832" cy="40324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Textfeld 1"/>
            <p:cNvSpPr txBox="1"/>
            <p:nvPr/>
          </p:nvSpPr>
          <p:spPr>
            <a:xfrm rot="16200000">
              <a:off x="-1231058" y="3964386"/>
              <a:ext cx="3755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Anzahl der Individuen  bei denen sich Verhalten mit Hund veränderte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88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2818</Words>
  <Application>Microsoft Office PowerPoint</Application>
  <PresentationFormat>Bildschirmpräsentation (4:3)</PresentationFormat>
  <Paragraphs>425</Paragraphs>
  <Slides>45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Introduction Effects of animals </vt:lpstr>
      <vt:lpstr>Introduction Effects of dogs on stress reaction </vt:lpstr>
      <vt:lpstr> Results - Communication</vt:lpstr>
      <vt:lpstr> Results – Sitting behavior</vt:lpstr>
      <vt:lpstr> Results – Sitting behavior</vt:lpstr>
      <vt:lpstr>Results – Facial expressions</vt:lpstr>
      <vt:lpstr>Results Cortisol</vt:lpstr>
      <vt:lpstr>Korrelationen - Kinder</vt:lpstr>
      <vt:lpstr>Korrelationen – Sozialpädagogen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Kurt</dc:creator>
  <cp:lastModifiedBy>Kurt</cp:lastModifiedBy>
  <cp:revision>156</cp:revision>
  <dcterms:created xsi:type="dcterms:W3CDTF">2013-10-29T06:56:42Z</dcterms:created>
  <dcterms:modified xsi:type="dcterms:W3CDTF">2016-09-23T03:50:33Z</dcterms:modified>
</cp:coreProperties>
</file>