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49" r:id="rId2"/>
    <p:sldId id="347" r:id="rId3"/>
    <p:sldId id="336" r:id="rId4"/>
    <p:sldId id="335" r:id="rId5"/>
    <p:sldId id="329" r:id="rId6"/>
    <p:sldId id="331" r:id="rId7"/>
    <p:sldId id="330" r:id="rId8"/>
    <p:sldId id="337" r:id="rId9"/>
    <p:sldId id="348" r:id="rId10"/>
    <p:sldId id="339" r:id="rId11"/>
    <p:sldId id="340" r:id="rId12"/>
    <p:sldId id="341" r:id="rId13"/>
    <p:sldId id="342" r:id="rId14"/>
    <p:sldId id="343" r:id="rId15"/>
    <p:sldId id="344" r:id="rId16"/>
    <p:sldId id="346" r:id="rId17"/>
    <p:sldId id="350" r:id="rId18"/>
    <p:sldId id="333" r:id="rId19"/>
    <p:sldId id="338"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40" d="100"/>
          <a:sy n="40" d="100"/>
        </p:scale>
        <p:origin x="38" y="19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63307-9223-453A-A299-65163C4DD79C}" type="datetimeFigureOut">
              <a:rPr lang="de-AT" smtClean="0"/>
              <a:pPr/>
              <a:t>19.03.2015</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E00BE0-1FE7-4CFB-B04C-B9E132D72938}" type="slidenum">
              <a:rPr lang="de-AT" smtClean="0"/>
              <a:pPr/>
              <a:t>‹Nr.›</a:t>
            </a:fld>
            <a:endParaRPr lang="de-AT"/>
          </a:p>
        </p:txBody>
      </p:sp>
    </p:spTree>
    <p:extLst>
      <p:ext uri="{BB962C8B-B14F-4D97-AF65-F5344CB8AC3E}">
        <p14:creationId xmlns:p14="http://schemas.microsoft.com/office/powerpoint/2010/main" val="91610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3" name="Rechtec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ec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ec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ec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ec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a:xfrm>
            <a:off x="6705600" y="4206240"/>
            <a:ext cx="960120" cy="457200"/>
          </a:xfrm>
        </p:spPr>
        <p:txBody>
          <a:bodyPr/>
          <a:lstStyle/>
          <a:p>
            <a:fld id="{FAB694E4-C620-4669-B26A-CF6D85ABE8DF}" type="datetimeFigureOut">
              <a:rPr lang="de-AT" smtClean="0"/>
              <a:pPr/>
              <a:t>19.03.2015</a:t>
            </a:fld>
            <a:endParaRPr lang="de-AT"/>
          </a:p>
        </p:txBody>
      </p:sp>
      <p:sp>
        <p:nvSpPr>
          <p:cNvPr id="17" name="Fußzeilenplatzhalter 16"/>
          <p:cNvSpPr>
            <a:spLocks noGrp="1"/>
          </p:cNvSpPr>
          <p:nvPr>
            <p:ph type="ftr" sz="quarter" idx="11"/>
          </p:nvPr>
        </p:nvSpPr>
        <p:spPr>
          <a:xfrm>
            <a:off x="5410200" y="4205288"/>
            <a:ext cx="1295400" cy="457200"/>
          </a:xfrm>
        </p:spPr>
        <p:txBody>
          <a:bodyPr/>
          <a:lstStyle/>
          <a:p>
            <a:endParaRPr lang="de-AT" dirty="0"/>
          </a:p>
        </p:txBody>
      </p:sp>
      <p:sp>
        <p:nvSpPr>
          <p:cNvPr id="29" name="Foliennummernplatzhalt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A107FE1-2CAF-4E2B-91B1-CE57A71EAA9D}" type="slidenum">
              <a:rPr lang="de-AT" smtClean="0"/>
              <a:pPr/>
              <a:t>‹Nr.›</a:t>
            </a:fld>
            <a:endParaRPr lang="de-AT"/>
          </a:p>
        </p:txBody>
      </p:sp>
      <p:pic>
        <p:nvPicPr>
          <p:cNvPr id="18" name="Grafik 17"/>
          <p:cNvPicPr/>
          <p:nvPr userDrawn="1"/>
        </p:nvPicPr>
        <p:blipFill>
          <a:blip r:embed="rId2" cstate="print"/>
          <a:srcRect l="24583" t="16078" r="22051" b="72549"/>
          <a:stretch>
            <a:fillRect/>
          </a:stretch>
        </p:blipFill>
        <p:spPr bwMode="auto">
          <a:xfrm>
            <a:off x="2339752" y="6309320"/>
            <a:ext cx="4392488" cy="3683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107FE1-2CAF-4E2B-91B1-CE57A71EAA9D}"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107FE1-2CAF-4E2B-91B1-CE57A71EAA9D}"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107FE1-2CAF-4E2B-91B1-CE57A71EAA9D}" type="slidenum">
              <a:rPr lang="de-AT" smtClean="0"/>
              <a:pPr/>
              <a:t>‹Nr.›</a:t>
            </a:fld>
            <a:endParaRPr lang="de-AT"/>
          </a:p>
        </p:txBody>
      </p:sp>
      <p:pic>
        <p:nvPicPr>
          <p:cNvPr id="7" name="Grafik 6"/>
          <p:cNvPicPr/>
          <p:nvPr userDrawn="1"/>
        </p:nvPicPr>
        <p:blipFill>
          <a:blip r:embed="rId2" cstate="print"/>
          <a:srcRect l="24583" t="16078" r="22051" b="72549"/>
          <a:stretch>
            <a:fillRect/>
          </a:stretch>
        </p:blipFill>
        <p:spPr bwMode="auto">
          <a:xfrm>
            <a:off x="2339752" y="6309320"/>
            <a:ext cx="4392488" cy="3683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A107FE1-2CAF-4E2B-91B1-CE57A71EAA9D}" type="slidenum">
              <a:rPr lang="de-AT" smtClean="0"/>
              <a:pPr/>
              <a:t>‹Nr.›</a:t>
            </a:fld>
            <a:endParaRPr lang="de-AT"/>
          </a:p>
        </p:txBody>
      </p:sp>
      <p:pic>
        <p:nvPicPr>
          <p:cNvPr id="7" name="Grafik 6"/>
          <p:cNvPicPr/>
          <p:nvPr userDrawn="1"/>
        </p:nvPicPr>
        <p:blipFill>
          <a:blip r:embed="rId2" cstate="print"/>
          <a:srcRect l="24583" t="16078" r="22051" b="72549"/>
          <a:stretch>
            <a:fillRect/>
          </a:stretch>
        </p:blipFill>
        <p:spPr bwMode="auto">
          <a:xfrm>
            <a:off x="2339752" y="6309320"/>
            <a:ext cx="4392488" cy="3683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A107FE1-2CAF-4E2B-91B1-CE57A71EAA9D}"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Datumsplatzhalter 25"/>
          <p:cNvSpPr>
            <a:spLocks noGrp="1"/>
          </p:cNvSpPr>
          <p:nvPr>
            <p:ph type="dt" sz="half" idx="10"/>
          </p:nvPr>
        </p:nvSpPr>
        <p:spPr/>
        <p:txBody>
          <a:bodyPr rtlCol="0"/>
          <a:lstStyle/>
          <a:p>
            <a:fld id="{FAB694E4-C620-4669-B26A-CF6D85ABE8DF}" type="datetimeFigureOut">
              <a:rPr lang="de-AT" smtClean="0"/>
              <a:pPr/>
              <a:t>19.03.2015</a:t>
            </a:fld>
            <a:endParaRPr lang="de-AT"/>
          </a:p>
        </p:txBody>
      </p:sp>
      <p:sp>
        <p:nvSpPr>
          <p:cNvPr id="27" name="Foliennummernplatzhalter 26"/>
          <p:cNvSpPr>
            <a:spLocks noGrp="1"/>
          </p:cNvSpPr>
          <p:nvPr>
            <p:ph type="sldNum" sz="quarter" idx="11"/>
          </p:nvPr>
        </p:nvSpPr>
        <p:spPr/>
        <p:txBody>
          <a:bodyPr rtlCol="0"/>
          <a:lstStyle/>
          <a:p>
            <a:fld id="{DA107FE1-2CAF-4E2B-91B1-CE57A71EAA9D}" type="slidenum">
              <a:rPr lang="de-AT" smtClean="0"/>
              <a:pPr/>
              <a:t>‹Nr.›</a:t>
            </a:fld>
            <a:endParaRPr lang="de-AT"/>
          </a:p>
        </p:txBody>
      </p:sp>
      <p:sp>
        <p:nvSpPr>
          <p:cNvPr id="28" name="Fußzeilenplatzhalter 27"/>
          <p:cNvSpPr>
            <a:spLocks noGrp="1"/>
          </p:cNvSpPr>
          <p:nvPr>
            <p:ph type="ftr" sz="quarter" idx="12"/>
          </p:nvPr>
        </p:nvSpPr>
        <p:spPr/>
        <p:txBody>
          <a:bodyPr rtlCol="0"/>
          <a:lstStyle/>
          <a:p>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p:spPr>
        <p:txBody>
          <a:bodyPr/>
          <a:lstStyle/>
          <a:p>
            <a:fld id="{FAB694E4-C620-4669-B26A-CF6D85ABE8DF}" type="datetimeFigureOut">
              <a:rPr lang="de-AT" smtClean="0"/>
              <a:pPr/>
              <a:t>19.03.2015</a:t>
            </a:fld>
            <a:endParaRPr lang="de-AT"/>
          </a:p>
        </p:txBody>
      </p:sp>
      <p:sp>
        <p:nvSpPr>
          <p:cNvPr id="4" name="Fußzeilenplatzhalter 3"/>
          <p:cNvSpPr>
            <a:spLocks noGrp="1"/>
          </p:cNvSpPr>
          <p:nvPr>
            <p:ph type="ftr" sz="quarter" idx="11"/>
          </p:nvPr>
        </p:nvSpPr>
        <p:spPr>
          <a:xfrm>
            <a:off x="5257800" y="612648"/>
            <a:ext cx="1325880" cy="457200"/>
          </a:xfrm>
        </p:spPr>
        <p:txBody>
          <a:bodyPr/>
          <a:lstStyle/>
          <a:p>
            <a:endParaRPr lang="de-AT"/>
          </a:p>
        </p:txBody>
      </p:sp>
      <p:sp>
        <p:nvSpPr>
          <p:cNvPr id="5" name="Foliennummernplatzhalter 4"/>
          <p:cNvSpPr>
            <a:spLocks noGrp="1"/>
          </p:cNvSpPr>
          <p:nvPr>
            <p:ph type="sldNum" sz="quarter" idx="12"/>
          </p:nvPr>
        </p:nvSpPr>
        <p:spPr>
          <a:xfrm>
            <a:off x="8174736" y="2272"/>
            <a:ext cx="762000" cy="365760"/>
          </a:xfrm>
        </p:spPr>
        <p:txBody>
          <a:bodyPr/>
          <a:lstStyle/>
          <a:p>
            <a:fld id="{DA107FE1-2CAF-4E2B-91B1-CE57A71EAA9D}"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DA107FE1-2CAF-4E2B-91B1-CE57A71EAA9D}"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A107FE1-2CAF-4E2B-91B1-CE57A71EAA9D}"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FAB694E4-C620-4669-B26A-CF6D85ABE8DF}" type="datetimeFigureOut">
              <a:rPr lang="de-AT" smtClean="0"/>
              <a:pPr/>
              <a:t>19.03.2015</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DA107FE1-2CAF-4E2B-91B1-CE57A71EAA9D}"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ec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ec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ec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ec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ec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bgerundetes Rechtec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bgerundetes Rechtec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B694E4-C620-4669-B26A-CF6D85ABE8DF}" type="datetimeFigureOut">
              <a:rPr lang="de-AT" smtClean="0"/>
              <a:pPr/>
              <a:t>19.03.2015</a:t>
            </a:fld>
            <a:endParaRPr lang="de-AT"/>
          </a:p>
        </p:txBody>
      </p:sp>
      <p:sp>
        <p:nvSpPr>
          <p:cNvPr id="3" name="Fußzeilenplatzhalt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de-AT"/>
          </a:p>
        </p:txBody>
      </p:sp>
      <p:sp>
        <p:nvSpPr>
          <p:cNvPr id="23" name="Foliennummernplatzhalt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A107FE1-2CAF-4E2B-91B1-CE57A71EAA9D}"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akjf.at/" TargetMode="External"/><Relationship Id="rId7" Type="http://schemas.openxmlformats.org/officeDocument/2006/relationships/hyperlink" Target="mailto:ippm@ippm.at" TargetMode="External"/><Relationship Id="rId2" Type="http://schemas.openxmlformats.org/officeDocument/2006/relationships/hyperlink" Target="mailto:dpst@ikjf.at" TargetMode="External"/><Relationship Id="rId1" Type="http://schemas.openxmlformats.org/officeDocument/2006/relationships/slideLayout" Target="../slideLayouts/slideLayout4.xml"/><Relationship Id="rId6" Type="http://schemas.openxmlformats.org/officeDocument/2006/relationships/hyperlink" Target="http://www.seligmaneurope.com/" TargetMode="External"/><Relationship Id="rId5" Type="http://schemas.openxmlformats.org/officeDocument/2006/relationships/hyperlink" Target="http://www.jugendkultgewalt.at/" TargetMode="External"/><Relationship Id="rId10" Type="http://schemas.openxmlformats.org/officeDocument/2006/relationships/image" Target="../media/image26.png"/><Relationship Id="rId4" Type="http://schemas.openxmlformats.org/officeDocument/2006/relationships/hyperlink" Target="http://www.ikjf.at/" TargetMode="Externa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harakterstaerken.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78296" y="592001"/>
            <a:ext cx="8458200" cy="3053023"/>
          </a:xfrm>
        </p:spPr>
        <p:txBody>
          <a:bodyPr>
            <a:normAutofit fontScale="90000"/>
          </a:bodyPr>
          <a:lstStyle/>
          <a:p>
            <a:r>
              <a:rPr lang="de-AT" sz="3600" dirty="0" smtClean="0"/>
              <a:t/>
            </a:r>
            <a:br>
              <a:rPr lang="de-AT" sz="3600" dirty="0" smtClean="0"/>
            </a:br>
            <a:r>
              <a:rPr lang="de-AT" sz="3600" dirty="0" smtClean="0"/>
              <a:t>„Wilde Jahre“ </a:t>
            </a:r>
            <a:r>
              <a:rPr lang="de-AT" sz="3600" dirty="0"/>
              <a:t/>
            </a:r>
            <a:br>
              <a:rPr lang="de-AT" sz="3600" dirty="0"/>
            </a:br>
            <a:r>
              <a:rPr lang="de-AT" sz="3600" dirty="0" smtClean="0"/>
              <a:t>Gelassen und positiv durch die Pubertät </a:t>
            </a:r>
            <a:br>
              <a:rPr lang="de-AT" sz="3600" dirty="0" smtClean="0"/>
            </a:br>
            <a:r>
              <a:rPr lang="de-AT" sz="2000" dirty="0" smtClean="0"/>
              <a:t>	</a:t>
            </a:r>
            <a:br>
              <a:rPr lang="de-AT" sz="2000" dirty="0" smtClean="0"/>
            </a:br>
            <a:r>
              <a:rPr lang="de-AT" sz="2000" dirty="0" smtClean="0"/>
              <a:t/>
            </a:r>
            <a:br>
              <a:rPr lang="de-AT" sz="2000" dirty="0" smtClean="0"/>
            </a:br>
            <a:r>
              <a:rPr lang="de-AT" sz="2000" dirty="0" smtClean="0"/>
              <a:t>						</a:t>
            </a:r>
            <a:br>
              <a:rPr lang="de-AT" sz="2000" dirty="0" smtClean="0"/>
            </a:br>
            <a:r>
              <a:rPr lang="de-AT" sz="2000" dirty="0" smtClean="0"/>
              <a:t>Vortrag an der Diakonie Akademie de la Tour Klagenfurt, 19.03.2015 </a:t>
            </a:r>
            <a:br>
              <a:rPr lang="de-AT" sz="2000" dirty="0" smtClean="0"/>
            </a:br>
            <a:r>
              <a:rPr lang="de-AT" sz="2000" dirty="0" smtClean="0"/>
              <a:t> </a:t>
            </a:r>
            <a:endParaRPr lang="de-AT" sz="2000" dirty="0"/>
          </a:p>
        </p:txBody>
      </p:sp>
      <p:sp>
        <p:nvSpPr>
          <p:cNvPr id="8" name="Untertitel 7"/>
          <p:cNvSpPr>
            <a:spLocks noGrp="1"/>
          </p:cNvSpPr>
          <p:nvPr>
            <p:ph type="subTitle" idx="1"/>
          </p:nvPr>
        </p:nvSpPr>
        <p:spPr/>
        <p:txBody>
          <a:bodyPr/>
          <a:lstStyle/>
          <a:p>
            <a:endParaRPr lang="de-AT" dirty="0"/>
          </a:p>
        </p:txBody>
      </p:sp>
      <p:sp>
        <p:nvSpPr>
          <p:cNvPr id="6" name="Textfeld 5"/>
          <p:cNvSpPr txBox="1"/>
          <p:nvPr/>
        </p:nvSpPr>
        <p:spPr>
          <a:xfrm>
            <a:off x="3923928" y="4164176"/>
            <a:ext cx="4752528" cy="2031325"/>
          </a:xfrm>
          <a:prstGeom prst="rect">
            <a:avLst/>
          </a:prstGeom>
          <a:noFill/>
        </p:spPr>
        <p:txBody>
          <a:bodyPr wrap="square" rtlCol="0">
            <a:spAutoFit/>
          </a:bodyPr>
          <a:lstStyle/>
          <a:p>
            <a:endParaRPr lang="de-AT" sz="2000" dirty="0" smtClean="0"/>
          </a:p>
          <a:p>
            <a:pPr algn="ctr"/>
            <a:r>
              <a:rPr lang="de-AT" sz="2400" dirty="0" smtClean="0"/>
              <a:t>Dr. Phillip Streit</a:t>
            </a:r>
          </a:p>
          <a:p>
            <a:endParaRPr lang="de-AT" dirty="0"/>
          </a:p>
          <a:p>
            <a:r>
              <a:rPr lang="de-AT" sz="1600" dirty="0" smtClean="0"/>
              <a:t>Leiter des Institutes für Kind, Jugend und Familie, Klinischer und Gesundheitspsychologe, Psychotherapeut, </a:t>
            </a:r>
            <a:r>
              <a:rPr lang="de-AT" sz="1600" dirty="0" err="1" smtClean="0"/>
              <a:t>Supervisor</a:t>
            </a:r>
            <a:endParaRPr lang="de-AT" sz="1600" dirty="0"/>
          </a:p>
        </p:txBody>
      </p:sp>
      <p:pic>
        <p:nvPicPr>
          <p:cNvPr id="7" name="Picture 4" descr="Drei Jugendliche lachen und halten Daumen in Kamera"/>
          <p:cNvPicPr>
            <a:picLocks noChangeAspect="1" noChangeArrowheads="1"/>
          </p:cNvPicPr>
          <p:nvPr/>
        </p:nvPicPr>
        <p:blipFill>
          <a:blip r:embed="rId2" cstate="print"/>
          <a:srcRect/>
          <a:stretch>
            <a:fillRect/>
          </a:stretch>
        </p:blipFill>
        <p:spPr bwMode="auto">
          <a:xfrm>
            <a:off x="539552" y="4149080"/>
            <a:ext cx="2705821" cy="1800200"/>
          </a:xfrm>
          <a:prstGeom prst="rect">
            <a:avLst/>
          </a:prstGeom>
          <a:noFill/>
        </p:spPr>
      </p:pic>
      <p:pic>
        <p:nvPicPr>
          <p:cNvPr id="9" name="Picture 2" descr="Parenting tips"/>
          <p:cNvPicPr>
            <a:picLocks noChangeAspect="1" noChangeArrowheads="1"/>
          </p:cNvPicPr>
          <p:nvPr/>
        </p:nvPicPr>
        <p:blipFill>
          <a:blip r:embed="rId3" cstate="print"/>
          <a:srcRect/>
          <a:stretch>
            <a:fillRect/>
          </a:stretch>
        </p:blipFill>
        <p:spPr bwMode="auto">
          <a:xfrm>
            <a:off x="6680236" y="188641"/>
            <a:ext cx="2068228" cy="1584175"/>
          </a:xfrm>
          <a:prstGeom prst="rect">
            <a:avLst/>
          </a:prstGeom>
          <a:noFill/>
        </p:spPr>
      </p:pic>
    </p:spTree>
    <p:extLst>
      <p:ext uri="{BB962C8B-B14F-4D97-AF65-F5344CB8AC3E}">
        <p14:creationId xmlns:p14="http://schemas.microsoft.com/office/powerpoint/2010/main" val="372976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4372"/>
            <a:ext cx="8229600" cy="1066800"/>
          </a:xfrm>
        </p:spPr>
        <p:txBody>
          <a:bodyPr>
            <a:normAutofit/>
          </a:bodyPr>
          <a:lstStyle/>
          <a:p>
            <a:pPr algn="ctr"/>
            <a:r>
              <a:rPr lang="de-AT" sz="3600" dirty="0" smtClean="0">
                <a:latin typeface="+mn-lt"/>
              </a:rPr>
              <a:t>Jugendliches Aufblühen durch </a:t>
            </a:r>
            <a:r>
              <a:rPr lang="de-AT" sz="3600" dirty="0" err="1" smtClean="0">
                <a:latin typeface="+mn-lt"/>
              </a:rPr>
              <a:t>PE</a:t>
            </a:r>
            <a:r>
              <a:rPr lang="de-AT" sz="3600" b="1" dirty="0" err="1" smtClean="0">
                <a:solidFill>
                  <a:srgbClr val="FF0000"/>
                </a:solidFill>
                <a:latin typeface="+mn-lt"/>
              </a:rPr>
              <a:t>R</a:t>
            </a:r>
            <a:r>
              <a:rPr lang="de-AT" sz="3600" dirty="0" err="1" smtClean="0">
                <a:latin typeface="+mn-lt"/>
              </a:rPr>
              <a:t>MA</a:t>
            </a:r>
            <a:r>
              <a:rPr lang="de-AT" sz="3600" dirty="0" smtClean="0">
                <a:latin typeface="+mn-lt"/>
              </a:rPr>
              <a:t/>
            </a:r>
            <a:br>
              <a:rPr lang="de-AT" sz="3600" dirty="0" smtClean="0">
                <a:latin typeface="+mn-lt"/>
              </a:rPr>
            </a:br>
            <a:r>
              <a:rPr lang="de-AT" sz="2700" dirty="0" smtClean="0">
                <a:latin typeface="+mn-lt"/>
              </a:rPr>
              <a:t>Positive Beziehungen und Positive Kommunikation  </a:t>
            </a:r>
            <a:r>
              <a:rPr lang="de-AT" sz="2700" dirty="0" smtClean="0"/>
              <a:t> </a:t>
            </a:r>
            <a:endParaRPr lang="de-AT" sz="2700" dirty="0"/>
          </a:p>
        </p:txBody>
      </p:sp>
      <p:sp>
        <p:nvSpPr>
          <p:cNvPr id="3" name="Inhaltsplatzhalter 2"/>
          <p:cNvSpPr>
            <a:spLocks noGrp="1"/>
          </p:cNvSpPr>
          <p:nvPr>
            <p:ph idx="1"/>
          </p:nvPr>
        </p:nvSpPr>
        <p:spPr>
          <a:xfrm>
            <a:off x="179512" y="1772816"/>
            <a:ext cx="8229600" cy="4325112"/>
          </a:xfrm>
        </p:spPr>
        <p:txBody>
          <a:bodyPr>
            <a:normAutofit lnSpcReduction="10000"/>
          </a:bodyPr>
          <a:lstStyle/>
          <a:p>
            <a:r>
              <a:rPr lang="de-AT" dirty="0" smtClean="0"/>
              <a:t>Gehen Sie respektvoll miteinander um </a:t>
            </a:r>
          </a:p>
          <a:p>
            <a:r>
              <a:rPr lang="de-AT" dirty="0" smtClean="0"/>
              <a:t>Praktizieren Sie </a:t>
            </a:r>
            <a:r>
              <a:rPr lang="de-AT" dirty="0" err="1" smtClean="0"/>
              <a:t>ACR</a:t>
            </a:r>
            <a:endParaRPr lang="de-AT" dirty="0" smtClean="0"/>
          </a:p>
          <a:p>
            <a:r>
              <a:rPr lang="de-AT" dirty="0" smtClean="0"/>
              <a:t>Setzen Sie kleine Gesten der Freundschaft</a:t>
            </a:r>
          </a:p>
          <a:p>
            <a:r>
              <a:rPr lang="de-AT" dirty="0" smtClean="0"/>
              <a:t>Tun Sie gemeinsam was miteinander</a:t>
            </a:r>
          </a:p>
          <a:p>
            <a:r>
              <a:rPr lang="de-AT" dirty="0" smtClean="0"/>
              <a:t>Pflegen Sie die Familie </a:t>
            </a:r>
          </a:p>
          <a:p>
            <a:r>
              <a:rPr lang="de-AT" dirty="0" smtClean="0"/>
              <a:t>Rituale beibehalten</a:t>
            </a:r>
          </a:p>
          <a:p>
            <a:r>
              <a:rPr lang="de-AT" dirty="0" smtClean="0"/>
              <a:t>Kontakte nach außen ermöglichen</a:t>
            </a:r>
          </a:p>
          <a:p>
            <a:r>
              <a:rPr lang="de-AT" dirty="0" smtClean="0"/>
              <a:t>Übergeben Sie kommunikative Verantwortung</a:t>
            </a:r>
          </a:p>
          <a:p>
            <a:r>
              <a:rPr lang="de-AT" dirty="0" smtClean="0"/>
              <a:t>Finde </a:t>
            </a:r>
            <a:r>
              <a:rPr lang="de-AT" dirty="0"/>
              <a:t>M</a:t>
            </a:r>
            <a:r>
              <a:rPr lang="de-AT" dirty="0" smtClean="0"/>
              <a:t>entoren</a:t>
            </a:r>
          </a:p>
          <a:p>
            <a:r>
              <a:rPr lang="de-AT" dirty="0" smtClean="0"/>
              <a:t>Unterbrechen Sie schädliche Verbindungen </a:t>
            </a:r>
          </a:p>
          <a:p>
            <a:pPr>
              <a:buNone/>
            </a:pPr>
            <a:endParaRPr lang="de-AT" dirty="0" smtClean="0"/>
          </a:p>
          <a:p>
            <a:pPr marL="109728" indent="0">
              <a:buNone/>
            </a:pPr>
            <a:endParaRPr lang="de-AT" dirty="0" smtClean="0"/>
          </a:p>
          <a:p>
            <a:endParaRPr lang="de-AT" dirty="0"/>
          </a:p>
        </p:txBody>
      </p:sp>
      <p:pic>
        <p:nvPicPr>
          <p:cNvPr id="16386" name="Picture 2" descr="http://imgl.krone.at/Bilder/2013/01/21/Warum_Kuscheln_das_Wohlbefinden_steigert-Drueck_mich_mal%21-Story-348344_630x356px_3_y9UZj8U9ryHdQ.jpg"/>
          <p:cNvPicPr>
            <a:picLocks noChangeAspect="1" noChangeArrowheads="1"/>
          </p:cNvPicPr>
          <p:nvPr/>
        </p:nvPicPr>
        <p:blipFill>
          <a:blip r:embed="rId2" cstate="print"/>
          <a:srcRect/>
          <a:stretch>
            <a:fillRect/>
          </a:stretch>
        </p:blipFill>
        <p:spPr bwMode="auto">
          <a:xfrm>
            <a:off x="6778425" y="3257178"/>
            <a:ext cx="2400350" cy="1356388"/>
          </a:xfrm>
          <a:prstGeom prst="rect">
            <a:avLst/>
          </a:prstGeom>
          <a:noFill/>
        </p:spPr>
      </p:pic>
    </p:spTree>
    <p:extLst>
      <p:ext uri="{BB962C8B-B14F-4D97-AF65-F5344CB8AC3E}">
        <p14:creationId xmlns:p14="http://schemas.microsoft.com/office/powerpoint/2010/main" val="82696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sz="3600" dirty="0" smtClean="0">
                <a:latin typeface="+mn-lt"/>
              </a:rPr>
              <a:t>Jugendliches Aufblühen durch </a:t>
            </a:r>
            <a:r>
              <a:rPr lang="de-AT" sz="3600" dirty="0" err="1" smtClean="0">
                <a:latin typeface="+mn-lt"/>
              </a:rPr>
              <a:t>PER</a:t>
            </a:r>
            <a:r>
              <a:rPr lang="de-AT" sz="3600" b="1" dirty="0" err="1" smtClean="0">
                <a:solidFill>
                  <a:srgbClr val="FF0000"/>
                </a:solidFill>
                <a:latin typeface="+mn-lt"/>
              </a:rPr>
              <a:t>M</a:t>
            </a:r>
            <a:r>
              <a:rPr lang="de-AT" sz="3600" dirty="0" err="1" smtClean="0">
                <a:latin typeface="+mn-lt"/>
              </a:rPr>
              <a:t>A</a:t>
            </a:r>
            <a:r>
              <a:rPr lang="de-AT" sz="3600" dirty="0" smtClean="0">
                <a:latin typeface="+mn-lt"/>
              </a:rPr>
              <a:t/>
            </a:r>
            <a:br>
              <a:rPr lang="de-AT" sz="3600" dirty="0" smtClean="0">
                <a:latin typeface="+mn-lt"/>
              </a:rPr>
            </a:br>
            <a:r>
              <a:rPr lang="de-AT" sz="3600" dirty="0" smtClean="0">
                <a:latin typeface="+mn-lt"/>
              </a:rPr>
              <a:t>Gib dem Leben einen Sinn (</a:t>
            </a:r>
            <a:r>
              <a:rPr lang="de-AT" sz="3600" dirty="0" err="1" smtClean="0">
                <a:latin typeface="+mn-lt"/>
              </a:rPr>
              <a:t>Meaning</a:t>
            </a:r>
            <a:r>
              <a:rPr lang="de-AT" sz="3600" dirty="0" smtClean="0">
                <a:latin typeface="+mn-lt"/>
              </a:rPr>
              <a:t>)</a:t>
            </a:r>
            <a:endParaRPr lang="de-AT" sz="3600" dirty="0">
              <a:latin typeface="+mn-lt"/>
            </a:endParaRPr>
          </a:p>
        </p:txBody>
      </p:sp>
      <p:sp>
        <p:nvSpPr>
          <p:cNvPr id="3" name="Inhaltsplatzhalter 2"/>
          <p:cNvSpPr>
            <a:spLocks noGrp="1"/>
          </p:cNvSpPr>
          <p:nvPr>
            <p:ph idx="1"/>
          </p:nvPr>
        </p:nvSpPr>
        <p:spPr/>
        <p:txBody>
          <a:bodyPr>
            <a:normAutofit/>
          </a:bodyPr>
          <a:lstStyle/>
          <a:p>
            <a:r>
              <a:rPr lang="de-AT" dirty="0" smtClean="0"/>
              <a:t>Meistere Herausforderungen</a:t>
            </a:r>
          </a:p>
          <a:p>
            <a:r>
              <a:rPr lang="de-AT" dirty="0" smtClean="0"/>
              <a:t>Plane ein Projekt, das etwas großer ist  als Du selbst und arbeite daran </a:t>
            </a:r>
          </a:p>
          <a:p>
            <a:r>
              <a:rPr lang="de-AT" dirty="0" smtClean="0"/>
              <a:t>Teilnehmen an prosozialen Projekten </a:t>
            </a:r>
          </a:p>
          <a:p>
            <a:r>
              <a:rPr lang="de-AT" dirty="0" smtClean="0"/>
              <a:t>Philosophieren Sie über den Sinn im Leben</a:t>
            </a:r>
          </a:p>
          <a:p>
            <a:r>
              <a:rPr lang="de-AT" dirty="0" smtClean="0"/>
              <a:t>Bemerken Sie Höhepunkte im Leben und Ihre Bedeutung </a:t>
            </a:r>
          </a:p>
          <a:p>
            <a:r>
              <a:rPr lang="de-AT" dirty="0" smtClean="0"/>
              <a:t> Laß es zusammenfliesen </a:t>
            </a:r>
          </a:p>
          <a:p>
            <a:endParaRPr lang="de-AT" dirty="0" smtClean="0"/>
          </a:p>
          <a:p>
            <a:pPr marL="411480" lvl="1" indent="0">
              <a:buNone/>
            </a:pPr>
            <a:endParaRPr lang="de-AT" dirty="0" smtClean="0"/>
          </a:p>
          <a:p>
            <a:endParaRPr lang="de-AT" dirty="0"/>
          </a:p>
        </p:txBody>
      </p:sp>
      <p:pic>
        <p:nvPicPr>
          <p:cNvPr id="15362" name="Picture 2" descr="http://schmink-tipps.net/trendspion/files/2011/08/425x282xiStock_000002609235XSmall.jpg.pagespeed.ic.w0TpnpAw0G.jpg"/>
          <p:cNvPicPr>
            <a:picLocks noChangeAspect="1" noChangeArrowheads="1"/>
          </p:cNvPicPr>
          <p:nvPr/>
        </p:nvPicPr>
        <p:blipFill>
          <a:blip r:embed="rId2" cstate="print"/>
          <a:srcRect/>
          <a:stretch>
            <a:fillRect/>
          </a:stretch>
        </p:blipFill>
        <p:spPr bwMode="auto">
          <a:xfrm>
            <a:off x="6492868" y="5079758"/>
            <a:ext cx="2679973" cy="1778242"/>
          </a:xfrm>
          <a:prstGeom prst="rect">
            <a:avLst/>
          </a:prstGeom>
          <a:noFill/>
        </p:spPr>
      </p:pic>
    </p:spTree>
    <p:extLst>
      <p:ext uri="{BB962C8B-B14F-4D97-AF65-F5344CB8AC3E}">
        <p14:creationId xmlns:p14="http://schemas.microsoft.com/office/powerpoint/2010/main" val="1513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sz="3600" dirty="0" smtClean="0">
                <a:latin typeface="+mn-lt"/>
              </a:rPr>
              <a:t>Jugendliches Aufblühen durch </a:t>
            </a:r>
            <a:r>
              <a:rPr lang="de-AT" sz="3600" dirty="0" err="1" smtClean="0">
                <a:latin typeface="+mn-lt"/>
              </a:rPr>
              <a:t>PERM</a:t>
            </a:r>
            <a:r>
              <a:rPr lang="de-AT" sz="3600" b="1" dirty="0" err="1" smtClean="0">
                <a:solidFill>
                  <a:srgbClr val="FF0000"/>
                </a:solidFill>
                <a:latin typeface="+mn-lt"/>
              </a:rPr>
              <a:t>A</a:t>
            </a:r>
            <a:r>
              <a:rPr lang="de-AT" sz="3600" b="1" dirty="0" smtClean="0">
                <a:solidFill>
                  <a:srgbClr val="FF0000"/>
                </a:solidFill>
                <a:latin typeface="+mn-lt"/>
              </a:rPr>
              <a:t/>
            </a:r>
            <a:br>
              <a:rPr lang="de-AT" sz="3600" b="1" dirty="0" smtClean="0">
                <a:solidFill>
                  <a:srgbClr val="FF0000"/>
                </a:solidFill>
                <a:latin typeface="+mn-lt"/>
              </a:rPr>
            </a:br>
            <a:r>
              <a:rPr lang="de-AT" sz="3600" dirty="0" smtClean="0">
                <a:solidFill>
                  <a:schemeClr val="tx1"/>
                </a:solidFill>
                <a:latin typeface="+mn-lt"/>
              </a:rPr>
              <a:t>Erfolg und </a:t>
            </a:r>
            <a:r>
              <a:rPr lang="de-AT" sz="3600" dirty="0" err="1" smtClean="0">
                <a:solidFill>
                  <a:schemeClr val="tx1"/>
                </a:solidFill>
                <a:latin typeface="+mn-lt"/>
              </a:rPr>
              <a:t>Zielerrreichung</a:t>
            </a:r>
            <a:r>
              <a:rPr lang="de-AT" sz="3600" dirty="0" smtClean="0">
                <a:solidFill>
                  <a:schemeClr val="tx1"/>
                </a:solidFill>
                <a:latin typeface="+mn-lt"/>
              </a:rPr>
              <a:t> </a:t>
            </a:r>
            <a:r>
              <a:rPr lang="de-AT" sz="3600" dirty="0" smtClean="0"/>
              <a:t> </a:t>
            </a:r>
            <a:endParaRPr lang="de-AT" sz="3600" dirty="0"/>
          </a:p>
        </p:txBody>
      </p:sp>
      <p:sp>
        <p:nvSpPr>
          <p:cNvPr id="3" name="Inhaltsplatzhalter 2"/>
          <p:cNvSpPr>
            <a:spLocks noGrp="1"/>
          </p:cNvSpPr>
          <p:nvPr>
            <p:ph idx="1"/>
          </p:nvPr>
        </p:nvSpPr>
        <p:spPr/>
        <p:txBody>
          <a:bodyPr/>
          <a:lstStyle/>
          <a:p>
            <a:pPr marL="717804" lvl="2" indent="-342900">
              <a:buClr>
                <a:schemeClr val="accent3"/>
              </a:buClr>
            </a:pPr>
            <a:r>
              <a:rPr lang="de-AT" dirty="0" smtClean="0">
                <a:solidFill>
                  <a:schemeClr val="tx1"/>
                </a:solidFill>
              </a:rPr>
              <a:t>Suche Dir dein Ziel und das passende Motto</a:t>
            </a:r>
          </a:p>
          <a:p>
            <a:pPr marL="717804" lvl="2" indent="-342900">
              <a:buClr>
                <a:schemeClr val="accent3"/>
              </a:buClr>
            </a:pPr>
            <a:r>
              <a:rPr lang="de-AT" dirty="0" smtClean="0">
                <a:solidFill>
                  <a:schemeClr val="tx1"/>
                </a:solidFill>
              </a:rPr>
              <a:t>Unterstützen Sie durch Angebote und </a:t>
            </a:r>
            <a:r>
              <a:rPr lang="de-AT" dirty="0" err="1" smtClean="0">
                <a:solidFill>
                  <a:schemeClr val="tx1"/>
                </a:solidFill>
              </a:rPr>
              <a:t>Shared</a:t>
            </a:r>
            <a:r>
              <a:rPr lang="de-AT" dirty="0" smtClean="0">
                <a:solidFill>
                  <a:schemeClr val="tx1"/>
                </a:solidFill>
              </a:rPr>
              <a:t> Attention (Begeistern)</a:t>
            </a:r>
          </a:p>
          <a:p>
            <a:pPr marL="717804" lvl="2" indent="-342900">
              <a:buClr>
                <a:schemeClr val="accent3"/>
              </a:buClr>
            </a:pPr>
            <a:r>
              <a:rPr lang="de-AT" dirty="0" smtClean="0">
                <a:solidFill>
                  <a:schemeClr val="tx1"/>
                </a:solidFill>
              </a:rPr>
              <a:t>Vertiefe Dich in Dein Ziel</a:t>
            </a:r>
          </a:p>
          <a:p>
            <a:pPr marL="717804" lvl="2" indent="-342900">
              <a:buClr>
                <a:schemeClr val="accent3"/>
              </a:buClr>
            </a:pPr>
            <a:r>
              <a:rPr lang="de-AT" dirty="0" smtClean="0">
                <a:solidFill>
                  <a:schemeClr val="tx1"/>
                </a:solidFill>
              </a:rPr>
              <a:t>Übe, Übe, Übe</a:t>
            </a:r>
          </a:p>
          <a:p>
            <a:pPr marL="717804" lvl="2" indent="-342900">
              <a:buClr>
                <a:schemeClr val="accent3"/>
              </a:buClr>
            </a:pPr>
            <a:r>
              <a:rPr lang="de-AT" dirty="0" smtClean="0">
                <a:solidFill>
                  <a:schemeClr val="tx1"/>
                </a:solidFill>
              </a:rPr>
              <a:t>Stell etwas zurück</a:t>
            </a:r>
          </a:p>
          <a:p>
            <a:pPr marL="717804" lvl="2" indent="-342900">
              <a:buClr>
                <a:schemeClr val="accent3"/>
              </a:buClr>
            </a:pPr>
            <a:r>
              <a:rPr lang="de-AT" dirty="0" smtClean="0">
                <a:solidFill>
                  <a:schemeClr val="tx1"/>
                </a:solidFill>
              </a:rPr>
              <a:t>Mache kleine Schritte</a:t>
            </a:r>
          </a:p>
          <a:p>
            <a:pPr marL="717804" lvl="2" indent="-342900">
              <a:buClr>
                <a:schemeClr val="accent3"/>
              </a:buClr>
            </a:pPr>
            <a:r>
              <a:rPr lang="de-AT" dirty="0" smtClean="0">
                <a:solidFill>
                  <a:schemeClr val="tx1"/>
                </a:solidFill>
              </a:rPr>
              <a:t>Feiere den kleinen Erfolg</a:t>
            </a:r>
          </a:p>
          <a:p>
            <a:pPr marL="717804" lvl="2" indent="-342900">
              <a:buClr>
                <a:schemeClr val="accent3"/>
              </a:buClr>
            </a:pPr>
            <a:r>
              <a:rPr lang="de-AT" dirty="0" smtClean="0">
                <a:solidFill>
                  <a:schemeClr val="tx1"/>
                </a:solidFill>
              </a:rPr>
              <a:t>Mach es auf Deine Art</a:t>
            </a:r>
          </a:p>
          <a:p>
            <a:pPr marL="717804" lvl="2" indent="-342900">
              <a:buClr>
                <a:schemeClr val="accent3"/>
              </a:buClr>
            </a:pPr>
            <a:r>
              <a:rPr lang="de-AT" dirty="0" smtClean="0">
                <a:solidFill>
                  <a:schemeClr val="tx1"/>
                </a:solidFill>
              </a:rPr>
              <a:t>Teile den Erfolg  </a:t>
            </a:r>
          </a:p>
          <a:p>
            <a:pPr marL="717804" lvl="2" indent="-342900">
              <a:buClr>
                <a:schemeClr val="accent3"/>
              </a:buClr>
            </a:pPr>
            <a:endParaRPr lang="de-AT" dirty="0" smtClean="0">
              <a:solidFill>
                <a:schemeClr val="tx1"/>
              </a:solidFill>
            </a:endParaRPr>
          </a:p>
          <a:p>
            <a:pPr marL="717804" lvl="2" indent="-342900">
              <a:buClr>
                <a:schemeClr val="accent3"/>
              </a:buClr>
            </a:pPr>
            <a:endParaRPr lang="de-AT" dirty="0" smtClean="0">
              <a:solidFill>
                <a:schemeClr val="accent2"/>
              </a:solidFill>
            </a:endParaRPr>
          </a:p>
          <a:p>
            <a:endParaRPr lang="de-AT" dirty="0"/>
          </a:p>
        </p:txBody>
      </p:sp>
      <p:pic>
        <p:nvPicPr>
          <p:cNvPr id="14338" name="Picture 2" descr="http://www.flp-news.info/tl_files/flp-news/Allgemein/erfolg.jpg"/>
          <p:cNvPicPr>
            <a:picLocks noChangeAspect="1" noChangeArrowheads="1"/>
          </p:cNvPicPr>
          <p:nvPr/>
        </p:nvPicPr>
        <p:blipFill>
          <a:blip r:embed="rId2" cstate="print"/>
          <a:srcRect t="24404" b="33759"/>
          <a:stretch>
            <a:fillRect/>
          </a:stretch>
        </p:blipFill>
        <p:spPr bwMode="auto">
          <a:xfrm>
            <a:off x="0" y="278904"/>
            <a:ext cx="2753883" cy="864096"/>
          </a:xfrm>
          <a:prstGeom prst="rect">
            <a:avLst/>
          </a:prstGeom>
          <a:noFill/>
        </p:spPr>
      </p:pic>
      <p:pic>
        <p:nvPicPr>
          <p:cNvPr id="14340" name="Picture 4" descr="http://wahlarzt-spitalsarzt.at/sites/default/files/news/bilder/Erfolg.jpg"/>
          <p:cNvPicPr>
            <a:picLocks noChangeAspect="1" noChangeArrowheads="1"/>
          </p:cNvPicPr>
          <p:nvPr/>
        </p:nvPicPr>
        <p:blipFill>
          <a:blip r:embed="rId3" cstate="print"/>
          <a:srcRect/>
          <a:stretch>
            <a:fillRect/>
          </a:stretch>
        </p:blipFill>
        <p:spPr bwMode="auto">
          <a:xfrm>
            <a:off x="7272762" y="4280891"/>
            <a:ext cx="1853009" cy="2577109"/>
          </a:xfrm>
          <a:prstGeom prst="rect">
            <a:avLst/>
          </a:prstGeom>
          <a:noFill/>
        </p:spPr>
      </p:pic>
    </p:spTree>
    <p:extLst>
      <p:ext uri="{BB962C8B-B14F-4D97-AF65-F5344CB8AC3E}">
        <p14:creationId xmlns:p14="http://schemas.microsoft.com/office/powerpoint/2010/main" val="17663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12 Tipps </a:t>
            </a:r>
            <a:endParaRPr lang="de-AT" dirty="0"/>
          </a:p>
        </p:txBody>
      </p:sp>
      <p:sp>
        <p:nvSpPr>
          <p:cNvPr id="3" name="Inhaltsplatzhalter 2"/>
          <p:cNvSpPr>
            <a:spLocks noGrp="1"/>
          </p:cNvSpPr>
          <p:nvPr>
            <p:ph idx="1"/>
          </p:nvPr>
        </p:nvSpPr>
        <p:spPr/>
        <p:txBody>
          <a:bodyPr>
            <a:normAutofit lnSpcReduction="10000"/>
          </a:bodyPr>
          <a:lstStyle/>
          <a:p>
            <a:r>
              <a:rPr lang="de-AT" dirty="0" smtClean="0"/>
              <a:t>Seien Sie achtsam, aufmerksam und wohlwollend mit sich selbst</a:t>
            </a:r>
          </a:p>
          <a:p>
            <a:r>
              <a:rPr lang="de-AT" dirty="0" smtClean="0"/>
              <a:t>Erleben Sie positive Gefühle im Verhältnis 3:1. Achten Sie auf Ihren Gefühlshaushalt</a:t>
            </a:r>
          </a:p>
          <a:p>
            <a:r>
              <a:rPr lang="de-AT" dirty="0" smtClean="0"/>
              <a:t>Entdecken Sie Ihre Stärken</a:t>
            </a:r>
          </a:p>
          <a:p>
            <a:r>
              <a:rPr lang="de-AT" dirty="0" smtClean="0"/>
              <a:t>Kommunizieren Sie deeskalierend und aktiv konstruktiv</a:t>
            </a:r>
          </a:p>
          <a:p>
            <a:r>
              <a:rPr lang="de-AT" dirty="0" smtClean="0"/>
              <a:t>Machen Sie die Pubertät Ihres Kindes zum positiven Projekt das etwas größer ist als sie selbst</a:t>
            </a:r>
            <a:endParaRPr lang="de-AT" dirty="0"/>
          </a:p>
        </p:txBody>
      </p:sp>
      <p:pic>
        <p:nvPicPr>
          <p:cNvPr id="7170" name="Picture 2" descr="http://media05.myheimat.de/2013/03/22/2555122_preview.jpg"/>
          <p:cNvPicPr>
            <a:picLocks noChangeAspect="1" noChangeArrowheads="1"/>
          </p:cNvPicPr>
          <p:nvPr/>
        </p:nvPicPr>
        <p:blipFill>
          <a:blip r:embed="rId2" cstate="print"/>
          <a:srcRect/>
          <a:stretch>
            <a:fillRect/>
          </a:stretch>
        </p:blipFill>
        <p:spPr bwMode="auto">
          <a:xfrm>
            <a:off x="7092280" y="836712"/>
            <a:ext cx="1547664" cy="1785766"/>
          </a:xfrm>
          <a:prstGeom prst="rect">
            <a:avLst/>
          </a:prstGeom>
          <a:noFill/>
        </p:spPr>
      </p:pic>
    </p:spTree>
    <p:extLst>
      <p:ext uri="{BB962C8B-B14F-4D97-AF65-F5344CB8AC3E}">
        <p14:creationId xmlns:p14="http://schemas.microsoft.com/office/powerpoint/2010/main" val="238381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12 Tipps </a:t>
            </a:r>
            <a:endParaRPr lang="de-AT" dirty="0"/>
          </a:p>
        </p:txBody>
      </p:sp>
      <p:sp>
        <p:nvSpPr>
          <p:cNvPr id="3" name="Inhaltsplatzhalter 2"/>
          <p:cNvSpPr>
            <a:spLocks noGrp="1"/>
          </p:cNvSpPr>
          <p:nvPr>
            <p:ph idx="1"/>
          </p:nvPr>
        </p:nvSpPr>
        <p:spPr/>
        <p:txBody>
          <a:bodyPr/>
          <a:lstStyle/>
          <a:p>
            <a:r>
              <a:rPr lang="de-AT" dirty="0" smtClean="0"/>
              <a:t>Freuen Sie sich an kleinen Erfolgen </a:t>
            </a:r>
          </a:p>
          <a:p>
            <a:r>
              <a:rPr lang="de-AT" dirty="0" smtClean="0"/>
              <a:t>Geben Sie nie die Beziehung zu ihrem Kind auf. Senden Sie den </a:t>
            </a:r>
            <a:r>
              <a:rPr lang="de-AT" dirty="0" err="1" smtClean="0"/>
              <a:t>daily</a:t>
            </a:r>
            <a:r>
              <a:rPr lang="de-AT" dirty="0" smtClean="0"/>
              <a:t> </a:t>
            </a:r>
            <a:r>
              <a:rPr lang="de-AT" dirty="0" err="1" smtClean="0"/>
              <a:t>hug</a:t>
            </a:r>
            <a:r>
              <a:rPr lang="de-AT" dirty="0" smtClean="0"/>
              <a:t> </a:t>
            </a:r>
            <a:r>
              <a:rPr lang="de-AT" dirty="0" err="1" smtClean="0"/>
              <a:t>of</a:t>
            </a:r>
            <a:r>
              <a:rPr lang="de-AT" dirty="0" smtClean="0"/>
              <a:t> </a:t>
            </a:r>
            <a:r>
              <a:rPr lang="de-AT" dirty="0" err="1" smtClean="0"/>
              <a:t>love</a:t>
            </a:r>
            <a:endParaRPr lang="de-AT" dirty="0" smtClean="0"/>
          </a:p>
          <a:p>
            <a:r>
              <a:rPr lang="de-AT" dirty="0" smtClean="0"/>
              <a:t>Entdecken Sie die Stärken und Eigenschaften Ihres Kindes und gehen mit diesen um</a:t>
            </a:r>
          </a:p>
          <a:p>
            <a:r>
              <a:rPr lang="de-AT" dirty="0" smtClean="0"/>
              <a:t>Unterstützen Sie ihn seine Skills und Fähigkeiten zu entwickeln </a:t>
            </a:r>
          </a:p>
          <a:p>
            <a:r>
              <a:rPr lang="de-AT" dirty="0" smtClean="0"/>
              <a:t>Seien Sie klar und deutlich wenn Ihr Teenager jenseits der roten Linie ist</a:t>
            </a:r>
          </a:p>
          <a:p>
            <a:pPr>
              <a:buNone/>
            </a:pPr>
            <a:endParaRPr lang="de-AT" dirty="0"/>
          </a:p>
        </p:txBody>
      </p:sp>
      <p:pic>
        <p:nvPicPr>
          <p:cNvPr id="6146" name="Picture 2" descr="http://www.einbruchschutz-geiger.de/wp-content/uploads/tip.jpg"/>
          <p:cNvPicPr>
            <a:picLocks noChangeAspect="1" noChangeArrowheads="1"/>
          </p:cNvPicPr>
          <p:nvPr/>
        </p:nvPicPr>
        <p:blipFill>
          <a:blip r:embed="rId2" cstate="print"/>
          <a:srcRect l="12679" t="9108" r="30265" b="11194"/>
          <a:stretch>
            <a:fillRect/>
          </a:stretch>
        </p:blipFill>
        <p:spPr bwMode="auto">
          <a:xfrm>
            <a:off x="6804248" y="620688"/>
            <a:ext cx="1851634" cy="1800200"/>
          </a:xfrm>
          <a:prstGeom prst="rect">
            <a:avLst/>
          </a:prstGeom>
          <a:noFill/>
        </p:spPr>
      </p:pic>
    </p:spTree>
    <p:extLst>
      <p:ext uri="{BB962C8B-B14F-4D97-AF65-F5344CB8AC3E}">
        <p14:creationId xmlns:p14="http://schemas.microsoft.com/office/powerpoint/2010/main" val="245851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12 Tipps </a:t>
            </a:r>
            <a:endParaRPr lang="de-AT" dirty="0"/>
          </a:p>
        </p:txBody>
      </p:sp>
      <p:sp>
        <p:nvSpPr>
          <p:cNvPr id="3" name="Inhaltsplatzhalter 2"/>
          <p:cNvSpPr>
            <a:spLocks noGrp="1"/>
          </p:cNvSpPr>
          <p:nvPr>
            <p:ph idx="1"/>
          </p:nvPr>
        </p:nvSpPr>
        <p:spPr/>
        <p:txBody>
          <a:bodyPr/>
          <a:lstStyle/>
          <a:p>
            <a:r>
              <a:rPr lang="de-AT" dirty="0" smtClean="0"/>
              <a:t>Muten Sie Verantwortung zu und machen Sie Verantwortungsübernahme möglich, wo immer es geht</a:t>
            </a:r>
          </a:p>
          <a:p>
            <a:r>
              <a:rPr lang="de-AT" dirty="0" smtClean="0"/>
              <a:t>Suchen Sie Verbindungen auch außerhalb der Familie</a:t>
            </a:r>
          </a:p>
        </p:txBody>
      </p:sp>
      <p:pic>
        <p:nvPicPr>
          <p:cNvPr id="5122" name="Picture 2" descr="http://www.kottingbrunn.spoe.at/mediaarchiv/248/media/idee.jpg"/>
          <p:cNvPicPr>
            <a:picLocks noChangeAspect="1" noChangeArrowheads="1"/>
          </p:cNvPicPr>
          <p:nvPr/>
        </p:nvPicPr>
        <p:blipFill>
          <a:blip r:embed="rId2" cstate="print"/>
          <a:srcRect/>
          <a:stretch>
            <a:fillRect/>
          </a:stretch>
        </p:blipFill>
        <p:spPr bwMode="auto">
          <a:xfrm>
            <a:off x="6588224" y="4149080"/>
            <a:ext cx="1714500" cy="1819276"/>
          </a:xfrm>
          <a:prstGeom prst="rect">
            <a:avLst/>
          </a:prstGeom>
          <a:noFill/>
        </p:spPr>
      </p:pic>
    </p:spTree>
    <p:extLst>
      <p:ext uri="{BB962C8B-B14F-4D97-AF65-F5344CB8AC3E}">
        <p14:creationId xmlns:p14="http://schemas.microsoft.com/office/powerpoint/2010/main" val="390484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thinkoutsideyourbox.net/wp-content/uploads/Bild-1022.png"/>
          <p:cNvPicPr>
            <a:picLocks noChangeAspect="1" noChangeArrowheads="1"/>
          </p:cNvPicPr>
          <p:nvPr/>
        </p:nvPicPr>
        <p:blipFill>
          <a:blip r:embed="rId2" cstate="print"/>
          <a:srcRect/>
          <a:stretch>
            <a:fillRect/>
          </a:stretch>
        </p:blipFill>
        <p:spPr bwMode="auto">
          <a:xfrm>
            <a:off x="755576" y="1124744"/>
            <a:ext cx="6124575" cy="4124326"/>
          </a:xfrm>
          <a:prstGeom prst="rect">
            <a:avLst/>
          </a:prstGeom>
          <a:noFill/>
        </p:spPr>
      </p:pic>
      <p:pic>
        <p:nvPicPr>
          <p:cNvPr id="36868" name="Picture 4" descr="http://parallel-welten.info/wp-content/uploads/2012/10/danke.jpg"/>
          <p:cNvPicPr>
            <a:picLocks noChangeAspect="1" noChangeArrowheads="1"/>
          </p:cNvPicPr>
          <p:nvPr/>
        </p:nvPicPr>
        <p:blipFill>
          <a:blip r:embed="rId3" cstate="print"/>
          <a:srcRect/>
          <a:stretch>
            <a:fillRect/>
          </a:stretch>
        </p:blipFill>
        <p:spPr bwMode="auto">
          <a:xfrm>
            <a:off x="6948264" y="1052736"/>
            <a:ext cx="1765970" cy="1177313"/>
          </a:xfrm>
          <a:prstGeom prst="rect">
            <a:avLst/>
          </a:prstGeom>
          <a:noFill/>
        </p:spPr>
      </p:pic>
    </p:spTree>
    <p:extLst>
      <p:ext uri="{BB962C8B-B14F-4D97-AF65-F5344CB8AC3E}">
        <p14:creationId xmlns:p14="http://schemas.microsoft.com/office/powerpoint/2010/main" val="1110697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1066800"/>
          </a:xfrm>
        </p:spPr>
        <p:txBody>
          <a:bodyPr/>
          <a:lstStyle/>
          <a:p>
            <a:pPr algn="ctr"/>
            <a:r>
              <a:rPr lang="de-AT" dirty="0" smtClean="0">
                <a:latin typeface="+mn-lt"/>
              </a:rPr>
              <a:t>Literatur</a:t>
            </a:r>
            <a:endParaRPr lang="de-AT" dirty="0">
              <a:latin typeface="+mn-lt"/>
            </a:endParaRPr>
          </a:p>
        </p:txBody>
      </p:sp>
      <p:sp>
        <p:nvSpPr>
          <p:cNvPr id="3" name="Inhaltsplatzhalter 2"/>
          <p:cNvSpPr>
            <a:spLocks noGrp="1"/>
          </p:cNvSpPr>
          <p:nvPr>
            <p:ph idx="1"/>
          </p:nvPr>
        </p:nvSpPr>
        <p:spPr>
          <a:xfrm>
            <a:off x="457200" y="1840192"/>
            <a:ext cx="8229600" cy="4325112"/>
          </a:xfrm>
        </p:spPr>
        <p:txBody>
          <a:bodyPr>
            <a:normAutofit fontScale="62500" lnSpcReduction="20000"/>
          </a:bodyPr>
          <a:lstStyle/>
          <a:p>
            <a:pPr marL="438912" indent="-320040" fontAlgn="auto">
              <a:spcBef>
                <a:spcPts val="0"/>
              </a:spcBef>
              <a:spcAft>
                <a:spcPts val="0"/>
              </a:spcAft>
              <a:buNone/>
              <a:defRPr/>
            </a:pPr>
            <a:r>
              <a:rPr lang="de-DE" dirty="0" err="1" smtClean="0"/>
              <a:t>Crone</a:t>
            </a:r>
            <a:r>
              <a:rPr lang="de-DE" dirty="0" smtClean="0"/>
              <a:t>, E. (2008). </a:t>
            </a:r>
            <a:r>
              <a:rPr lang="de-DE" i="1" dirty="0" smtClean="0"/>
              <a:t>Das pubertierende Gehirn: Wie Kinder erwachsen werden</a:t>
            </a:r>
            <a:r>
              <a:rPr lang="de-DE" dirty="0" smtClean="0"/>
              <a:t>. Pößneck: GGP Media GmbH. </a:t>
            </a:r>
          </a:p>
          <a:p>
            <a:pPr marL="438912" indent="-320040" fontAlgn="auto">
              <a:spcBef>
                <a:spcPts val="0"/>
              </a:spcBef>
              <a:spcAft>
                <a:spcPts val="0"/>
              </a:spcAft>
              <a:buNone/>
              <a:defRPr/>
            </a:pPr>
            <a:r>
              <a:rPr lang="de-DE" dirty="0" err="1" smtClean="0"/>
              <a:t>Esch</a:t>
            </a:r>
            <a:r>
              <a:rPr lang="de-DE" dirty="0" smtClean="0"/>
              <a:t>, T. (2013, 2. Aufl.). </a:t>
            </a:r>
            <a:r>
              <a:rPr lang="de-DE" i="1" dirty="0" smtClean="0"/>
              <a:t>Die Neurobiologie des Glücks: Wie die positive Psychologie die Medizin verändert.</a:t>
            </a:r>
            <a:r>
              <a:rPr lang="de-DE" dirty="0" smtClean="0"/>
              <a:t>  Stuttgart: Georg Thieme Verlag KG. </a:t>
            </a:r>
          </a:p>
          <a:p>
            <a:pPr marL="438912" indent="-320040" fontAlgn="auto">
              <a:spcBef>
                <a:spcPts val="0"/>
              </a:spcBef>
              <a:spcAft>
                <a:spcPts val="0"/>
              </a:spcAft>
              <a:buNone/>
              <a:defRPr/>
            </a:pPr>
            <a:r>
              <a:rPr lang="de-DE" dirty="0" smtClean="0"/>
              <a:t>Fredrickson, B. (2012). Die Macht der Positiven Gefühle. </a:t>
            </a:r>
          </a:p>
          <a:p>
            <a:pPr marL="438912" indent="-320040" fontAlgn="auto">
              <a:spcBef>
                <a:spcPts val="0"/>
              </a:spcBef>
              <a:spcAft>
                <a:spcPts val="0"/>
              </a:spcAft>
              <a:buNone/>
              <a:defRPr/>
            </a:pPr>
            <a:r>
              <a:rPr lang="de-DE" dirty="0" smtClean="0"/>
              <a:t>Fredrickson, B. (2013). Die Macht der Liebe. </a:t>
            </a:r>
            <a:endParaRPr lang="de-DE" dirty="0"/>
          </a:p>
          <a:p>
            <a:pPr marL="438912" indent="-320040" fontAlgn="auto">
              <a:spcBef>
                <a:spcPts val="0"/>
              </a:spcBef>
              <a:spcAft>
                <a:spcPts val="0"/>
              </a:spcAft>
              <a:buNone/>
              <a:defRPr/>
            </a:pPr>
            <a:r>
              <a:rPr lang="de-DE" dirty="0" smtClean="0"/>
              <a:t>Seligman, M. (2011). </a:t>
            </a:r>
            <a:r>
              <a:rPr lang="de-DE" dirty="0" err="1" smtClean="0"/>
              <a:t>Flourish</a:t>
            </a:r>
            <a:r>
              <a:rPr lang="de-DE" dirty="0" smtClean="0"/>
              <a:t>.  </a:t>
            </a:r>
          </a:p>
          <a:p>
            <a:pPr marL="438912" indent="-320040" fontAlgn="auto">
              <a:spcBef>
                <a:spcPts val="0"/>
              </a:spcBef>
              <a:spcAft>
                <a:spcPts val="0"/>
              </a:spcAft>
              <a:buNone/>
              <a:defRPr/>
            </a:pPr>
            <a:r>
              <a:rPr lang="de-DE" dirty="0" smtClean="0"/>
              <a:t>Strauch, B. (2004). </a:t>
            </a:r>
            <a:r>
              <a:rPr lang="de-DE" i="1" dirty="0" smtClean="0"/>
              <a:t>Warum sie so seltsam sind: Gehirnentwicklung bei Teenagern</a:t>
            </a:r>
            <a:r>
              <a:rPr lang="de-DE" dirty="0" smtClean="0"/>
              <a:t>. Berlin: Berlin Verlag AG. </a:t>
            </a:r>
          </a:p>
          <a:p>
            <a:pPr marL="438912" indent="-320040" fontAlgn="auto">
              <a:spcBef>
                <a:spcPts val="0"/>
              </a:spcBef>
              <a:spcAft>
                <a:spcPts val="0"/>
              </a:spcAft>
              <a:buNone/>
              <a:defRPr/>
            </a:pPr>
            <a:r>
              <a:rPr lang="de-DE" dirty="0" smtClean="0"/>
              <a:t>Streit, P. &amp; Brunner-</a:t>
            </a:r>
            <a:r>
              <a:rPr lang="de-DE" dirty="0" err="1" smtClean="0"/>
              <a:t>Hantsch</a:t>
            </a:r>
            <a:r>
              <a:rPr lang="de-DE" dirty="0" smtClean="0"/>
              <a:t>, M. (2011). </a:t>
            </a:r>
            <a:r>
              <a:rPr lang="de-DE" i="1" dirty="0" smtClean="0"/>
              <a:t>Das 5x5 der Elternschule – Handlungsratgeber</a:t>
            </a:r>
            <a:r>
              <a:rPr lang="de-DE" dirty="0" smtClean="0"/>
              <a:t>. Graz: VKJF.</a:t>
            </a:r>
          </a:p>
          <a:p>
            <a:pPr marL="438912" indent="-320040">
              <a:spcBef>
                <a:spcPts val="0"/>
              </a:spcBef>
              <a:buNone/>
              <a:defRPr/>
            </a:pPr>
            <a:r>
              <a:rPr lang="de-DE" dirty="0" smtClean="0"/>
              <a:t>Streit, P. (2010). </a:t>
            </a:r>
            <a:r>
              <a:rPr lang="de-DE" i="1" dirty="0" smtClean="0"/>
              <a:t>Jugendkult Gewalt – Was unsere Kinder aggressiv macht</a:t>
            </a:r>
            <a:r>
              <a:rPr lang="de-DE" dirty="0" smtClean="0"/>
              <a:t>. Wien: Carl </a:t>
            </a:r>
            <a:r>
              <a:rPr lang="de-DE" dirty="0" err="1" smtClean="0"/>
              <a:t>Ueberreuter</a:t>
            </a:r>
            <a:r>
              <a:rPr lang="de-DE" dirty="0" smtClean="0"/>
              <a:t> Verlag.</a:t>
            </a:r>
          </a:p>
          <a:p>
            <a:pPr marL="438912" indent="-320040">
              <a:spcBef>
                <a:spcPts val="0"/>
              </a:spcBef>
              <a:buNone/>
              <a:defRPr/>
            </a:pPr>
            <a:r>
              <a:rPr lang="de-DE" dirty="0" smtClean="0"/>
              <a:t>Streit, P. (2014). Wilde Jahre- gelassen und positiv durch die Pubertät. Ein Leitfaden für Eltern. Freiburg; Kreuz Verlag </a:t>
            </a:r>
          </a:p>
          <a:p>
            <a:pPr marL="438912" indent="-320040" fontAlgn="auto">
              <a:spcBef>
                <a:spcPts val="0"/>
              </a:spcBef>
              <a:spcAft>
                <a:spcPts val="0"/>
              </a:spcAft>
              <a:buNone/>
              <a:defRPr/>
            </a:pPr>
            <a:r>
              <a:rPr lang="de-DE" dirty="0" smtClean="0"/>
              <a:t>Omer, H. &amp; Von Schlippe, A. (2010). </a:t>
            </a:r>
            <a:r>
              <a:rPr lang="de-DE" i="1" dirty="0" smtClean="0"/>
              <a:t>Stärke statt Macht: Neue Autorität in Familie, Schule und Gemeinde. </a:t>
            </a:r>
            <a:r>
              <a:rPr lang="de-DE" dirty="0" smtClean="0"/>
              <a:t>Göttingen: </a:t>
            </a:r>
            <a:r>
              <a:rPr lang="de-DE" dirty="0" err="1" smtClean="0"/>
              <a:t>Vandenhoeck</a:t>
            </a:r>
            <a:r>
              <a:rPr lang="de-DE" dirty="0" smtClean="0"/>
              <a:t> &amp; Ruprecht.</a:t>
            </a:r>
          </a:p>
          <a:p>
            <a:pPr marL="438912" indent="-320040" fontAlgn="auto">
              <a:spcBef>
                <a:spcPts val="0"/>
              </a:spcBef>
              <a:spcAft>
                <a:spcPts val="0"/>
              </a:spcAft>
              <a:buNone/>
              <a:defRPr/>
            </a:pPr>
            <a:endParaRPr lang="de-DE" dirty="0" smtClean="0">
              <a:solidFill>
                <a:srgbClr val="FF0000"/>
              </a:solidFill>
            </a:endParaRPr>
          </a:p>
          <a:p>
            <a:pPr marL="438912" indent="-320040" fontAlgn="auto">
              <a:spcBef>
                <a:spcPts val="0"/>
              </a:spcBef>
              <a:spcAft>
                <a:spcPts val="0"/>
              </a:spcAft>
              <a:buFont typeface="Wingdings 2"/>
              <a:buChar char=""/>
              <a:defRPr/>
            </a:pPr>
            <a:endParaRPr lang="de-DE" dirty="0" smtClean="0"/>
          </a:p>
          <a:p>
            <a:pPr marL="438912" indent="-320040" fontAlgn="auto">
              <a:spcBef>
                <a:spcPts val="0"/>
              </a:spcBef>
              <a:spcAft>
                <a:spcPts val="0"/>
              </a:spcAft>
              <a:buFont typeface="Wingdings 2"/>
              <a:buChar char=""/>
              <a:defRPr/>
            </a:pPr>
            <a:endParaRPr lang="de-DE" dirty="0" smtClean="0"/>
          </a:p>
          <a:p>
            <a:endParaRPr lang="de-AT" dirty="0"/>
          </a:p>
        </p:txBody>
      </p:sp>
    </p:spTree>
    <p:extLst>
      <p:ext uri="{BB962C8B-B14F-4D97-AF65-F5344CB8AC3E}">
        <p14:creationId xmlns:p14="http://schemas.microsoft.com/office/powerpoint/2010/main" val="2165476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74638"/>
            <a:ext cx="8539162" cy="777875"/>
          </a:xfrm>
        </p:spPr>
        <p:txBody>
          <a:bodyPr/>
          <a:lstStyle/>
          <a:p>
            <a:pPr eaLnBrk="1" fontAlgn="auto" hangingPunct="1">
              <a:spcAft>
                <a:spcPts val="0"/>
              </a:spcAft>
              <a:defRPr/>
            </a:pPr>
            <a:r>
              <a:rPr lang="de-AT" sz="2800" dirty="0" smtClean="0">
                <a:solidFill>
                  <a:schemeClr val="tx2">
                    <a:satMod val="130000"/>
                  </a:schemeClr>
                </a:solidFill>
              </a:rPr>
              <a:t>Kontakt</a:t>
            </a:r>
            <a:endParaRPr lang="de-AT" sz="2800" dirty="0">
              <a:solidFill>
                <a:schemeClr val="tx2">
                  <a:satMod val="130000"/>
                </a:schemeClr>
              </a:solidFill>
            </a:endParaRPr>
          </a:p>
        </p:txBody>
      </p:sp>
      <p:sp>
        <p:nvSpPr>
          <p:cNvPr id="60419" name="Inhaltsplatzhalter 2"/>
          <p:cNvSpPr>
            <a:spLocks noGrp="1"/>
          </p:cNvSpPr>
          <p:nvPr>
            <p:ph sz="half" idx="1"/>
          </p:nvPr>
        </p:nvSpPr>
        <p:spPr>
          <a:xfrm>
            <a:off x="468313" y="1412875"/>
            <a:ext cx="4624387" cy="4664075"/>
          </a:xfrm>
        </p:spPr>
        <p:txBody>
          <a:bodyPr/>
          <a:lstStyle/>
          <a:p>
            <a:pPr marL="0" indent="0" eaLnBrk="1" hangingPunct="1">
              <a:buFont typeface="Wingdings 2" pitchFamily="18" charset="2"/>
              <a:buNone/>
            </a:pPr>
            <a:r>
              <a:rPr lang="de-DE" sz="1800" smtClean="0"/>
              <a:t>DR. PHILIP STREIT</a:t>
            </a:r>
          </a:p>
          <a:p>
            <a:pPr marL="0" indent="0" eaLnBrk="1" hangingPunct="1">
              <a:buFont typeface="Wingdings 2" pitchFamily="18" charset="2"/>
              <a:buNone/>
            </a:pPr>
            <a:r>
              <a:rPr lang="de-DE" sz="1800" smtClean="0"/>
              <a:t>Institut für Kind, Jugend und Familie</a:t>
            </a:r>
          </a:p>
          <a:p>
            <a:pPr marL="0" indent="0" eaLnBrk="1" hangingPunct="1">
              <a:buFont typeface="Wingdings 2" pitchFamily="18" charset="2"/>
              <a:buNone/>
            </a:pPr>
            <a:r>
              <a:rPr lang="pt-BR" sz="1800" smtClean="0"/>
              <a:t>Lagergasse 98</a:t>
            </a:r>
          </a:p>
          <a:p>
            <a:pPr marL="0" indent="0" eaLnBrk="1" hangingPunct="1">
              <a:buFont typeface="Wingdings 2" pitchFamily="18" charset="2"/>
              <a:buNone/>
            </a:pPr>
            <a:r>
              <a:rPr lang="pt-BR" sz="1800" smtClean="0"/>
              <a:t>8020 Graz</a:t>
            </a:r>
          </a:p>
          <a:p>
            <a:pPr marL="0" indent="0" eaLnBrk="1" hangingPunct="1">
              <a:buFont typeface="Wingdings 2" pitchFamily="18" charset="2"/>
              <a:buNone/>
            </a:pPr>
            <a:r>
              <a:rPr lang="pt-BR" sz="1800" smtClean="0"/>
              <a:t>Tel.: 0316/774344</a:t>
            </a:r>
          </a:p>
          <a:p>
            <a:pPr marL="0" indent="0" eaLnBrk="1" hangingPunct="1">
              <a:buFont typeface="Wingdings 2" pitchFamily="18" charset="2"/>
              <a:buNone/>
            </a:pPr>
            <a:r>
              <a:rPr lang="pt-BR" sz="1800" smtClean="0"/>
              <a:t>Fax: 0316/763919</a:t>
            </a:r>
            <a:endParaRPr lang="de-DE" sz="1800" smtClean="0"/>
          </a:p>
          <a:p>
            <a:pPr marL="0" indent="0" eaLnBrk="1" hangingPunct="1">
              <a:buFont typeface="Wingdings 2" pitchFamily="18" charset="2"/>
              <a:buNone/>
            </a:pPr>
            <a:r>
              <a:rPr lang="de-DE" sz="1800" smtClean="0">
                <a:hlinkClick r:id="rId2"/>
              </a:rPr>
              <a:t>dpst@ikjf.at</a:t>
            </a:r>
            <a:endParaRPr lang="de-DE" sz="1800" smtClean="0"/>
          </a:p>
          <a:p>
            <a:pPr marL="0" indent="0" eaLnBrk="1" hangingPunct="1">
              <a:buFont typeface="Wingdings 2" pitchFamily="18" charset="2"/>
              <a:buNone/>
            </a:pPr>
            <a:endParaRPr lang="de-DE" sz="1800" smtClean="0"/>
          </a:p>
          <a:p>
            <a:pPr marL="0" indent="0" eaLnBrk="1" hangingPunct="1">
              <a:buFont typeface="Wingdings 2" pitchFamily="18" charset="2"/>
              <a:buNone/>
            </a:pPr>
            <a:r>
              <a:rPr lang="de-DE" sz="1800" i="1" smtClean="0"/>
              <a:t>Links</a:t>
            </a:r>
            <a:r>
              <a:rPr lang="de-DE" sz="1800" smtClean="0"/>
              <a:t>:</a:t>
            </a:r>
          </a:p>
          <a:p>
            <a:pPr marL="0" indent="0" eaLnBrk="1" hangingPunct="1">
              <a:buFont typeface="Wingdings" pitchFamily="2" charset="2"/>
              <a:buNone/>
            </a:pPr>
            <a:r>
              <a:rPr lang="de-DE" sz="1800" smtClean="0">
                <a:cs typeface="Arial" pitchFamily="34" charset="0"/>
                <a:hlinkClick r:id="rId3"/>
              </a:rPr>
              <a:t>www.akjf.at</a:t>
            </a:r>
            <a:endParaRPr lang="de-DE" sz="1800" smtClean="0">
              <a:cs typeface="Arial" pitchFamily="34" charset="0"/>
            </a:endParaRPr>
          </a:p>
          <a:p>
            <a:pPr marL="0" indent="0" eaLnBrk="1" hangingPunct="1">
              <a:buFont typeface="Wingdings" pitchFamily="2" charset="2"/>
              <a:buNone/>
            </a:pPr>
            <a:r>
              <a:rPr lang="de-DE" sz="1800" smtClean="0">
                <a:hlinkClick r:id="rId4"/>
              </a:rPr>
              <a:t>www.ikjf.at</a:t>
            </a:r>
            <a:endParaRPr lang="de-DE" sz="1800" smtClean="0"/>
          </a:p>
          <a:p>
            <a:pPr marL="0" indent="0" eaLnBrk="1" hangingPunct="1">
              <a:buFont typeface="Wingdings" pitchFamily="2" charset="2"/>
              <a:buNone/>
            </a:pPr>
            <a:r>
              <a:rPr lang="de-DE" sz="1800" smtClean="0">
                <a:hlinkClick r:id="rId5"/>
              </a:rPr>
              <a:t>www.jugendkultgewalt.at</a:t>
            </a:r>
            <a:r>
              <a:rPr lang="de-DE" sz="1800" smtClean="0"/>
              <a:t> </a:t>
            </a:r>
          </a:p>
          <a:p>
            <a:pPr marL="0" indent="0" eaLnBrk="1" hangingPunct="1">
              <a:buFont typeface="Wingdings" pitchFamily="2" charset="2"/>
              <a:buNone/>
            </a:pPr>
            <a:r>
              <a:rPr lang="de-DE" sz="1800" smtClean="0">
                <a:hlinkClick r:id="rId6"/>
              </a:rPr>
              <a:t>www.seligmaneurope.com</a:t>
            </a:r>
            <a:endParaRPr lang="de-DE" sz="1800" smtClean="0"/>
          </a:p>
          <a:p>
            <a:pPr marL="0" indent="0" eaLnBrk="1" hangingPunct="1">
              <a:buFont typeface="Wingdings" pitchFamily="2" charset="2"/>
              <a:buNone/>
            </a:pPr>
            <a:endParaRPr lang="de-DE" sz="1800" smtClean="0"/>
          </a:p>
          <a:p>
            <a:pPr marL="0" indent="0" eaLnBrk="1" hangingPunct="1">
              <a:buFont typeface="Wingdings 2" pitchFamily="18" charset="2"/>
              <a:buNone/>
            </a:pPr>
            <a:endParaRPr lang="de-DE" smtClean="0"/>
          </a:p>
          <a:p>
            <a:pPr marL="0" indent="0" eaLnBrk="1" hangingPunct="1"/>
            <a:endParaRPr lang="de-AT" smtClean="0"/>
          </a:p>
        </p:txBody>
      </p:sp>
      <p:sp>
        <p:nvSpPr>
          <p:cNvPr id="60420" name="Inhaltsplatzhalter 15"/>
          <p:cNvSpPr>
            <a:spLocks noGrp="1"/>
          </p:cNvSpPr>
          <p:nvPr>
            <p:ph sz="half" idx="2"/>
          </p:nvPr>
        </p:nvSpPr>
        <p:spPr>
          <a:xfrm>
            <a:off x="5148263" y="1524000"/>
            <a:ext cx="3786187" cy="4664075"/>
          </a:xfrm>
        </p:spPr>
        <p:txBody>
          <a:bodyPr/>
          <a:lstStyle/>
          <a:p>
            <a:pPr marL="85725" indent="-6350" eaLnBrk="1" hangingPunct="1">
              <a:buFont typeface="Wingdings 2" pitchFamily="18" charset="2"/>
              <a:buNone/>
            </a:pPr>
            <a:endParaRPr lang="de-AT" sz="1800" smtClean="0"/>
          </a:p>
          <a:p>
            <a:pPr marL="85725" indent="-6350" eaLnBrk="1" hangingPunct="1">
              <a:buFont typeface="Wingdings 2" pitchFamily="18" charset="2"/>
              <a:buNone/>
            </a:pPr>
            <a:endParaRPr lang="de-AT" sz="1800" smtClean="0"/>
          </a:p>
          <a:p>
            <a:pPr marL="85725" indent="-6350" eaLnBrk="1" hangingPunct="1">
              <a:buFont typeface="Wingdings 2" pitchFamily="18" charset="2"/>
              <a:buNone/>
            </a:pPr>
            <a:r>
              <a:rPr lang="de-AT" sz="1800" smtClean="0"/>
              <a:t>Institut für Positive Psychologie und Mental Coaching </a:t>
            </a:r>
          </a:p>
          <a:p>
            <a:pPr marL="85725" indent="-6350" eaLnBrk="1" hangingPunct="1">
              <a:buFont typeface="Wingdings 2" pitchFamily="18" charset="2"/>
              <a:buNone/>
            </a:pPr>
            <a:r>
              <a:rPr lang="de-AT" sz="1800" smtClean="0"/>
              <a:t>Walter-Goldschmidt-Gasse 25</a:t>
            </a:r>
          </a:p>
          <a:p>
            <a:pPr marL="85725" indent="-6350" eaLnBrk="1" hangingPunct="1">
              <a:buFont typeface="Wingdings 2" pitchFamily="18" charset="2"/>
              <a:buNone/>
            </a:pPr>
            <a:r>
              <a:rPr lang="de-AT" sz="1800" smtClean="0"/>
              <a:t>8042 Graz</a:t>
            </a:r>
          </a:p>
          <a:p>
            <a:pPr marL="85725" indent="-6350" eaLnBrk="1" hangingPunct="1">
              <a:buFont typeface="Wingdings 2" pitchFamily="18" charset="2"/>
              <a:buNone/>
            </a:pPr>
            <a:r>
              <a:rPr lang="de-DE" sz="1800" smtClean="0"/>
              <a:t>Tel.: 0699/10142463 </a:t>
            </a:r>
            <a:r>
              <a:rPr lang="de-AT" sz="1800" smtClean="0">
                <a:hlinkClick r:id="rId7"/>
              </a:rPr>
              <a:t>ippm@ippm.at</a:t>
            </a:r>
            <a:r>
              <a:rPr lang="de-AT" sz="1800" smtClean="0"/>
              <a:t> </a:t>
            </a:r>
          </a:p>
          <a:p>
            <a:pPr marL="85725" indent="-6350" eaLnBrk="1" hangingPunct="1">
              <a:buFont typeface="Wingdings 2" pitchFamily="18" charset="2"/>
              <a:buNone/>
            </a:pPr>
            <a:endParaRPr lang="de-AT" sz="1800" smtClean="0"/>
          </a:p>
        </p:txBody>
      </p:sp>
      <p:pic>
        <p:nvPicPr>
          <p:cNvPr id="60421" name="Bild 10"/>
          <p:cNvPicPr>
            <a:picLocks noChangeAspect="1" noChangeArrowheads="1"/>
          </p:cNvPicPr>
          <p:nvPr/>
        </p:nvPicPr>
        <p:blipFill>
          <a:blip r:embed="rId8" cstate="print"/>
          <a:srcRect t="33919"/>
          <a:stretch>
            <a:fillRect/>
          </a:stretch>
        </p:blipFill>
        <p:spPr bwMode="auto">
          <a:xfrm>
            <a:off x="5867400" y="6137275"/>
            <a:ext cx="1619250" cy="460375"/>
          </a:xfrm>
          <a:prstGeom prst="rect">
            <a:avLst/>
          </a:prstGeom>
          <a:noFill/>
          <a:ln w="9525">
            <a:noFill/>
            <a:miter lim="800000"/>
            <a:headEnd/>
            <a:tailEnd/>
          </a:ln>
        </p:spPr>
      </p:pic>
      <p:pic>
        <p:nvPicPr>
          <p:cNvPr id="60422" name="Bild 1"/>
          <p:cNvPicPr>
            <a:picLocks noChangeAspect="1" noChangeArrowheads="1"/>
          </p:cNvPicPr>
          <p:nvPr/>
        </p:nvPicPr>
        <p:blipFill>
          <a:blip r:embed="rId9" cstate="print"/>
          <a:srcRect/>
          <a:stretch>
            <a:fillRect/>
          </a:stretch>
        </p:blipFill>
        <p:spPr bwMode="auto">
          <a:xfrm>
            <a:off x="684213" y="6092825"/>
            <a:ext cx="1944687" cy="411163"/>
          </a:xfrm>
          <a:prstGeom prst="rect">
            <a:avLst/>
          </a:prstGeom>
          <a:solidFill>
            <a:srgbClr val="FFFFFF"/>
          </a:solidFill>
          <a:ln w="9525">
            <a:noFill/>
            <a:miter lim="800000"/>
            <a:headEnd/>
            <a:tailEnd/>
          </a:ln>
        </p:spPr>
      </p:pic>
      <p:pic>
        <p:nvPicPr>
          <p:cNvPr id="60423" name="Grafik 1" descr="IPPM_krae.png"/>
          <p:cNvPicPr>
            <a:picLocks noChangeAspect="1" noChangeArrowheads="1"/>
          </p:cNvPicPr>
          <p:nvPr/>
        </p:nvPicPr>
        <p:blipFill>
          <a:blip r:embed="rId10" cstate="print"/>
          <a:srcRect r="51430"/>
          <a:stretch>
            <a:fillRect/>
          </a:stretch>
        </p:blipFill>
        <p:spPr bwMode="auto">
          <a:xfrm>
            <a:off x="6372225" y="1341438"/>
            <a:ext cx="1008063" cy="688975"/>
          </a:xfrm>
          <a:prstGeom prst="rect">
            <a:avLst/>
          </a:prstGeom>
          <a:noFill/>
          <a:ln w="9525">
            <a:noFill/>
            <a:miter lim="800000"/>
            <a:headEnd/>
            <a:tailEnd/>
          </a:ln>
        </p:spPr>
      </p:pic>
    </p:spTree>
    <p:extLst>
      <p:ext uri="{BB962C8B-B14F-4D97-AF65-F5344CB8AC3E}">
        <p14:creationId xmlns:p14="http://schemas.microsoft.com/office/powerpoint/2010/main" val="3876720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AT" sz="3600" dirty="0" smtClean="0">
                <a:latin typeface="+mn-lt"/>
              </a:rPr>
              <a:t>P</a:t>
            </a:r>
            <a:r>
              <a:rPr lang="de-AT" sz="3600" b="1" dirty="0" smtClean="0">
                <a:solidFill>
                  <a:srgbClr val="FF0000"/>
                </a:solidFill>
                <a:latin typeface="+mn-lt"/>
              </a:rPr>
              <a:t>E</a:t>
            </a:r>
            <a:r>
              <a:rPr lang="de-AT" sz="3600" dirty="0" smtClean="0">
                <a:latin typeface="+mn-lt"/>
              </a:rPr>
              <a:t>RMA und Pubertät</a:t>
            </a:r>
            <a:endParaRPr lang="de-AT" sz="3600" dirty="0">
              <a:latin typeface="+mn-lt"/>
            </a:endParaRPr>
          </a:p>
        </p:txBody>
      </p:sp>
      <p:sp>
        <p:nvSpPr>
          <p:cNvPr id="3" name="Inhaltsplatzhalter 2"/>
          <p:cNvSpPr>
            <a:spLocks noGrp="1"/>
          </p:cNvSpPr>
          <p:nvPr>
            <p:ph idx="1"/>
          </p:nvPr>
        </p:nvSpPr>
        <p:spPr/>
        <p:txBody>
          <a:bodyPr/>
          <a:lstStyle/>
          <a:p>
            <a:r>
              <a:rPr lang="de-AT" dirty="0" smtClean="0"/>
              <a:t>Entdecke und nütze deine Stärken (E): </a:t>
            </a:r>
          </a:p>
          <a:p>
            <a:pPr lvl="1">
              <a:buFont typeface="Wingdings" pitchFamily="2" charset="2"/>
              <a:buChar char="§"/>
            </a:pPr>
            <a:r>
              <a:rPr lang="de-AT" dirty="0" smtClean="0"/>
              <a:t>Stärken nützen </a:t>
            </a:r>
          </a:p>
          <a:p>
            <a:pPr lvl="1">
              <a:buFont typeface="Wingdings" pitchFamily="2" charset="2"/>
              <a:buChar char="§"/>
            </a:pPr>
            <a:r>
              <a:rPr lang="de-AT" dirty="0" smtClean="0"/>
              <a:t>Baut die Autobahn des Erfolgs und Glücks </a:t>
            </a:r>
          </a:p>
          <a:p>
            <a:pPr lvl="1">
              <a:buFont typeface="Wingdings" pitchFamily="2" charset="2"/>
              <a:buChar char="§"/>
            </a:pPr>
            <a:r>
              <a:rPr lang="de-AT" dirty="0" smtClean="0"/>
              <a:t>Mehr als Ausmerzen von Schwächen </a:t>
            </a:r>
          </a:p>
          <a:p>
            <a:pPr lvl="1"/>
            <a:endParaRPr lang="de-AT" dirty="0" smtClean="0"/>
          </a:p>
          <a:p>
            <a:r>
              <a:rPr lang="de-AT" dirty="0" smtClean="0"/>
              <a:t>Wege dazu:</a:t>
            </a:r>
          </a:p>
          <a:p>
            <a:pPr lvl="1">
              <a:buFont typeface="Wingdings" pitchFamily="2" charset="2"/>
              <a:buChar char="§"/>
            </a:pPr>
            <a:r>
              <a:rPr lang="de-AT" dirty="0" smtClean="0"/>
              <a:t>Positive Vorstellung</a:t>
            </a:r>
          </a:p>
          <a:p>
            <a:pPr lvl="1">
              <a:buFont typeface="Wingdings" pitchFamily="2" charset="2"/>
              <a:buChar char="§"/>
            </a:pPr>
            <a:r>
              <a:rPr lang="de-AT" dirty="0" smtClean="0"/>
              <a:t>VIA-IS Fragebogen (Dr. Willi Ruch) </a:t>
            </a:r>
          </a:p>
          <a:p>
            <a:pPr lvl="1">
              <a:buFont typeface="Wingdings" pitchFamily="2" charset="2"/>
              <a:buChar char="§"/>
            </a:pPr>
            <a:r>
              <a:rPr lang="de-AT" dirty="0" smtClean="0"/>
              <a:t>http://www.charakterstaerken.org/</a:t>
            </a:r>
          </a:p>
          <a:p>
            <a:pPr>
              <a:buNone/>
            </a:pPr>
            <a:endParaRPr lang="de-AT" dirty="0"/>
          </a:p>
        </p:txBody>
      </p:sp>
      <p:pic>
        <p:nvPicPr>
          <p:cNvPr id="17410" name="Picture 2" descr="http://static1.nachrichten.at/storage/scl/import/alfa/wirtschaft/669396_m3w561h315q80v39336_xio-fcmsimage-20120807190120-006002-502149e061eb7.d6fbb65d-16cb-46bf-ad37-59e60feae806.jpg?version=1357882283"/>
          <p:cNvPicPr>
            <a:picLocks noChangeAspect="1" noChangeArrowheads="1"/>
          </p:cNvPicPr>
          <p:nvPr/>
        </p:nvPicPr>
        <p:blipFill>
          <a:blip r:embed="rId2" cstate="print"/>
          <a:srcRect l="20917" t="6691" r="21927" b="25448"/>
          <a:stretch>
            <a:fillRect/>
          </a:stretch>
        </p:blipFill>
        <p:spPr bwMode="auto">
          <a:xfrm>
            <a:off x="395536" y="908720"/>
            <a:ext cx="1728192" cy="1152128"/>
          </a:xfrm>
          <a:prstGeom prst="rect">
            <a:avLst/>
          </a:prstGeom>
          <a:noFill/>
        </p:spPr>
      </p:pic>
    </p:spTree>
    <p:extLst>
      <p:ext uri="{BB962C8B-B14F-4D97-AF65-F5344CB8AC3E}">
        <p14:creationId xmlns:p14="http://schemas.microsoft.com/office/powerpoint/2010/main" val="175969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Outline </a:t>
            </a:r>
            <a:endParaRPr lang="de-AT" dirty="0"/>
          </a:p>
        </p:txBody>
      </p:sp>
      <p:sp>
        <p:nvSpPr>
          <p:cNvPr id="3" name="Inhaltsplatzhalter 2"/>
          <p:cNvSpPr>
            <a:spLocks noGrp="1"/>
          </p:cNvSpPr>
          <p:nvPr>
            <p:ph idx="1"/>
          </p:nvPr>
        </p:nvSpPr>
        <p:spPr/>
        <p:txBody>
          <a:bodyPr/>
          <a:lstStyle/>
          <a:p>
            <a:endParaRPr lang="de-AT" dirty="0" smtClean="0"/>
          </a:p>
          <a:p>
            <a:r>
              <a:rPr lang="de-AT" dirty="0" smtClean="0"/>
              <a:t>Pubertät - Die Mythen</a:t>
            </a:r>
          </a:p>
          <a:p>
            <a:r>
              <a:rPr lang="de-AT" dirty="0" smtClean="0"/>
              <a:t>Pubertät - Die Fakten</a:t>
            </a:r>
          </a:p>
          <a:p>
            <a:r>
              <a:rPr lang="de-AT" dirty="0" smtClean="0"/>
              <a:t>Positive Youth Development</a:t>
            </a:r>
          </a:p>
          <a:p>
            <a:r>
              <a:rPr lang="de-AT" dirty="0" err="1" smtClean="0"/>
              <a:t>PERMA</a:t>
            </a:r>
            <a:endParaRPr lang="de-AT" dirty="0" smtClean="0"/>
          </a:p>
          <a:p>
            <a:r>
              <a:rPr lang="de-AT" dirty="0" smtClean="0"/>
              <a:t>Jugendliches Aufblühen durch </a:t>
            </a:r>
            <a:r>
              <a:rPr lang="de-AT" dirty="0" err="1" smtClean="0"/>
              <a:t>PERMA</a:t>
            </a:r>
            <a:endParaRPr lang="de-AT" dirty="0" smtClean="0"/>
          </a:p>
          <a:p>
            <a:r>
              <a:rPr lang="de-AT" dirty="0" smtClean="0"/>
              <a:t>Tipps </a:t>
            </a:r>
            <a:endParaRPr lang="de-AT" dirty="0"/>
          </a:p>
        </p:txBody>
      </p:sp>
      <p:pic>
        <p:nvPicPr>
          <p:cNvPr id="4" name="Picture 2"/>
          <p:cNvPicPr>
            <a:picLocks noChangeAspect="1" noChangeArrowheads="1"/>
          </p:cNvPicPr>
          <p:nvPr/>
        </p:nvPicPr>
        <p:blipFill>
          <a:blip r:embed="rId2" cstate="print"/>
          <a:srcRect/>
          <a:stretch>
            <a:fillRect/>
          </a:stretch>
        </p:blipFill>
        <p:spPr bwMode="auto">
          <a:xfrm>
            <a:off x="6804248" y="1124744"/>
            <a:ext cx="1566516" cy="1566516"/>
          </a:xfrm>
          <a:prstGeom prst="rect">
            <a:avLst/>
          </a:prstGeom>
          <a:noFill/>
          <a:ln w="9525">
            <a:noFill/>
            <a:miter lim="800000"/>
            <a:headEnd/>
            <a:tailEnd/>
          </a:ln>
        </p:spPr>
      </p:pic>
    </p:spTree>
    <p:extLst>
      <p:ext uri="{BB962C8B-B14F-4D97-AF65-F5344CB8AC3E}">
        <p14:creationId xmlns:p14="http://schemas.microsoft.com/office/powerpoint/2010/main" val="5657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76672"/>
            <a:ext cx="8229600" cy="1066800"/>
          </a:xfrm>
        </p:spPr>
        <p:txBody>
          <a:bodyPr/>
          <a:lstStyle/>
          <a:p>
            <a:r>
              <a:rPr lang="de-AT" dirty="0" smtClean="0"/>
              <a:t>Pubertät - Die Mythen</a:t>
            </a:r>
            <a:endParaRPr lang="de-AT" dirty="0"/>
          </a:p>
        </p:txBody>
      </p:sp>
      <p:sp>
        <p:nvSpPr>
          <p:cNvPr id="3" name="Inhaltsplatzhalter 2"/>
          <p:cNvSpPr>
            <a:spLocks noGrp="1"/>
          </p:cNvSpPr>
          <p:nvPr>
            <p:ph idx="1"/>
          </p:nvPr>
        </p:nvSpPr>
        <p:spPr>
          <a:xfrm>
            <a:off x="395536" y="1819317"/>
            <a:ext cx="8229600" cy="4325112"/>
          </a:xfrm>
        </p:spPr>
        <p:txBody>
          <a:bodyPr/>
          <a:lstStyle/>
          <a:p>
            <a:endParaRPr lang="de-AT" dirty="0" smtClean="0"/>
          </a:p>
          <a:p>
            <a:r>
              <a:rPr lang="de-AT" dirty="0" smtClean="0"/>
              <a:t>Pubertät ist eine Zeit des Sturms und Stresses</a:t>
            </a:r>
          </a:p>
          <a:p>
            <a:pPr lvl="1">
              <a:buFont typeface="Wingdings" pitchFamily="2" charset="2"/>
              <a:buChar char="§"/>
            </a:pPr>
            <a:r>
              <a:rPr lang="de-AT" dirty="0" smtClean="0"/>
              <a:t>8</a:t>
            </a:r>
            <a:r>
              <a:rPr lang="de-AT" dirty="0"/>
              <a:t>5</a:t>
            </a:r>
            <a:r>
              <a:rPr lang="de-AT" dirty="0" smtClean="0"/>
              <a:t>% keine Probleme in der Pubertät </a:t>
            </a:r>
          </a:p>
          <a:p>
            <a:r>
              <a:rPr lang="de-AT" dirty="0" smtClean="0"/>
              <a:t>Es sind nur die Hormone </a:t>
            </a:r>
          </a:p>
          <a:p>
            <a:r>
              <a:rPr lang="de-AT" dirty="0" smtClean="0"/>
              <a:t>Die Eltern spielen keine Rolle mehr </a:t>
            </a:r>
          </a:p>
          <a:p>
            <a:r>
              <a:rPr lang="de-AT" dirty="0" smtClean="0"/>
              <a:t>Es gibt nur einen Weg durch die Pubertät</a:t>
            </a:r>
          </a:p>
          <a:p>
            <a:r>
              <a:rPr lang="de-AT" dirty="0" smtClean="0"/>
              <a:t>Es gibt einen dominanten Faktor  </a:t>
            </a:r>
            <a:endParaRPr lang="de-AT" dirty="0"/>
          </a:p>
        </p:txBody>
      </p:sp>
      <p:pic>
        <p:nvPicPr>
          <p:cNvPr id="24578" name="Picture 2" descr="http://masztalerz.files.wordpress.com/2010/01/kar_094.jpg"/>
          <p:cNvPicPr>
            <a:picLocks noChangeAspect="1" noChangeArrowheads="1"/>
          </p:cNvPicPr>
          <p:nvPr/>
        </p:nvPicPr>
        <p:blipFill>
          <a:blip r:embed="rId2" cstate="print"/>
          <a:srcRect l="2299" b="14472"/>
          <a:stretch>
            <a:fillRect/>
          </a:stretch>
        </p:blipFill>
        <p:spPr bwMode="auto">
          <a:xfrm>
            <a:off x="6365950" y="390115"/>
            <a:ext cx="2778050" cy="1784898"/>
          </a:xfrm>
          <a:prstGeom prst="rect">
            <a:avLst/>
          </a:prstGeom>
          <a:noFill/>
        </p:spPr>
      </p:pic>
      <p:pic>
        <p:nvPicPr>
          <p:cNvPr id="24580" name="Picture 4" descr="http://www.gruenschnabel.at/wp-content/uploads/pubert%C3%A4t_streit.jpg"/>
          <p:cNvPicPr>
            <a:picLocks noChangeAspect="1" noChangeArrowheads="1"/>
          </p:cNvPicPr>
          <p:nvPr/>
        </p:nvPicPr>
        <p:blipFill>
          <a:blip r:embed="rId3" cstate="print"/>
          <a:srcRect/>
          <a:stretch>
            <a:fillRect/>
          </a:stretch>
        </p:blipFill>
        <p:spPr bwMode="auto">
          <a:xfrm>
            <a:off x="2691095" y="5157192"/>
            <a:ext cx="1880905" cy="1255416"/>
          </a:xfrm>
          <a:prstGeom prst="rect">
            <a:avLst/>
          </a:prstGeom>
          <a:noFill/>
        </p:spPr>
      </p:pic>
    </p:spTree>
    <p:extLst>
      <p:ext uri="{BB962C8B-B14F-4D97-AF65-F5344CB8AC3E}">
        <p14:creationId xmlns:p14="http://schemas.microsoft.com/office/powerpoint/2010/main" val="18618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327" y="620688"/>
            <a:ext cx="7941568" cy="432048"/>
          </a:xfrm>
        </p:spPr>
        <p:txBody>
          <a:bodyPr>
            <a:normAutofit fontScale="90000"/>
          </a:bodyPr>
          <a:lstStyle/>
          <a:p>
            <a:r>
              <a:rPr lang="de-AT" dirty="0" smtClean="0"/>
              <a:t> </a:t>
            </a:r>
            <a:br>
              <a:rPr lang="de-AT" dirty="0" smtClean="0"/>
            </a:br>
            <a:r>
              <a:rPr lang="de-AT" dirty="0" smtClean="0"/>
              <a:t>Pubertät die </a:t>
            </a:r>
            <a:r>
              <a:rPr lang="de-AT" dirty="0"/>
              <a:t>F</a:t>
            </a:r>
            <a:r>
              <a:rPr lang="de-AT" dirty="0" smtClean="0"/>
              <a:t>akten </a:t>
            </a:r>
            <a:endParaRPr lang="de-AT" dirty="0"/>
          </a:p>
        </p:txBody>
      </p:sp>
      <p:sp>
        <p:nvSpPr>
          <p:cNvPr id="3" name="Inhaltsplatzhalter 2"/>
          <p:cNvSpPr>
            <a:spLocks noGrp="1"/>
          </p:cNvSpPr>
          <p:nvPr>
            <p:ph idx="1"/>
          </p:nvPr>
        </p:nvSpPr>
        <p:spPr>
          <a:xfrm>
            <a:off x="0" y="1556792"/>
            <a:ext cx="8229600" cy="4325112"/>
          </a:xfrm>
        </p:spPr>
        <p:txBody>
          <a:bodyPr>
            <a:normAutofit fontScale="77500" lnSpcReduction="20000"/>
          </a:bodyPr>
          <a:lstStyle/>
          <a:p>
            <a:r>
              <a:rPr lang="de-AT" dirty="0" smtClean="0"/>
              <a:t>Pubertät und Adoleszenz ist eine dynamischer bio-psycho-sozialer Prozess</a:t>
            </a:r>
          </a:p>
          <a:p>
            <a:r>
              <a:rPr lang="de-AT" dirty="0" smtClean="0"/>
              <a:t>Das Gehirn </a:t>
            </a:r>
            <a:r>
              <a:rPr lang="de-AT" dirty="0"/>
              <a:t>ist eine Baustelle</a:t>
            </a:r>
          </a:p>
          <a:p>
            <a:pPr lvl="1">
              <a:buFont typeface="Wingdings" pitchFamily="2" charset="2"/>
              <a:buChar char="§"/>
            </a:pPr>
            <a:r>
              <a:rPr lang="de-AT" dirty="0"/>
              <a:t>Die Gehirnformel: Grau von plus zu minus und weiß zu plus </a:t>
            </a:r>
          </a:p>
          <a:p>
            <a:pPr lvl="1">
              <a:buFont typeface="Wingdings" pitchFamily="2" charset="2"/>
              <a:buChar char="§"/>
            </a:pPr>
            <a:r>
              <a:rPr lang="de-AT" dirty="0" err="1" smtClean="0"/>
              <a:t>GehirnpräsidentIn</a:t>
            </a:r>
            <a:r>
              <a:rPr lang="de-AT" dirty="0" smtClean="0"/>
              <a:t> offline: </a:t>
            </a:r>
            <a:r>
              <a:rPr lang="de-AT" dirty="0"/>
              <a:t>Präfrontaler </a:t>
            </a:r>
            <a:r>
              <a:rPr lang="de-AT" dirty="0" err="1"/>
              <a:t>Kortex</a:t>
            </a:r>
            <a:r>
              <a:rPr lang="de-AT" dirty="0"/>
              <a:t> und </a:t>
            </a:r>
            <a:r>
              <a:rPr lang="de-AT" dirty="0" err="1"/>
              <a:t>orbitofrontaler</a:t>
            </a:r>
            <a:r>
              <a:rPr lang="de-AT" dirty="0"/>
              <a:t> </a:t>
            </a:r>
            <a:r>
              <a:rPr lang="de-AT" dirty="0" err="1"/>
              <a:t>Kortex</a:t>
            </a:r>
            <a:r>
              <a:rPr lang="de-AT" dirty="0"/>
              <a:t> noch nicht ausgereift</a:t>
            </a:r>
          </a:p>
          <a:p>
            <a:pPr lvl="1">
              <a:buFont typeface="Wingdings" pitchFamily="2" charset="2"/>
              <a:buChar char="§"/>
            </a:pPr>
            <a:r>
              <a:rPr lang="de-AT" dirty="0"/>
              <a:t> </a:t>
            </a:r>
            <a:r>
              <a:rPr lang="de-AT" dirty="0" err="1"/>
              <a:t>Amygdala</a:t>
            </a:r>
            <a:r>
              <a:rPr lang="de-AT" dirty="0"/>
              <a:t> überempfindlich</a:t>
            </a:r>
          </a:p>
          <a:p>
            <a:pPr lvl="1">
              <a:buFont typeface="Wingdings" pitchFamily="2" charset="2"/>
              <a:buChar char="§"/>
            </a:pPr>
            <a:r>
              <a:rPr lang="de-AT" dirty="0"/>
              <a:t> Nucleus </a:t>
            </a:r>
            <a:r>
              <a:rPr lang="de-AT" dirty="0" err="1"/>
              <a:t>accumbens</a:t>
            </a:r>
            <a:r>
              <a:rPr lang="de-AT" dirty="0"/>
              <a:t> </a:t>
            </a:r>
            <a:r>
              <a:rPr lang="de-AT" dirty="0" smtClean="0"/>
              <a:t>reagiert </a:t>
            </a:r>
            <a:r>
              <a:rPr lang="de-AT" dirty="0"/>
              <a:t>langsamer </a:t>
            </a:r>
          </a:p>
          <a:p>
            <a:pPr lvl="1">
              <a:buFont typeface="Wingdings" pitchFamily="2" charset="2"/>
              <a:buChar char="§"/>
            </a:pPr>
            <a:r>
              <a:rPr lang="de-AT" dirty="0"/>
              <a:t>Erkennen von Emotionen und emotionalen Reaktionen 20 % langsamer als Erwachsene </a:t>
            </a:r>
          </a:p>
          <a:p>
            <a:pPr lvl="1">
              <a:buFont typeface="Wingdings" pitchFamily="2" charset="2"/>
              <a:buChar char="§"/>
            </a:pPr>
            <a:r>
              <a:rPr lang="de-AT" dirty="0"/>
              <a:t>Melatonin wird später ausgeschüttet</a:t>
            </a:r>
          </a:p>
          <a:p>
            <a:pPr lvl="1">
              <a:buFont typeface="Wingdings" pitchFamily="2" charset="2"/>
              <a:buChar char="§"/>
            </a:pPr>
            <a:r>
              <a:rPr lang="de-AT" dirty="0"/>
              <a:t>Kreative Prozesse sind leichter möglich</a:t>
            </a:r>
          </a:p>
          <a:p>
            <a:r>
              <a:rPr lang="de-AT" dirty="0" smtClean="0"/>
              <a:t>Die Jugendliche ist der Erbauer, die Eltern und Mentoren die </a:t>
            </a:r>
          </a:p>
          <a:p>
            <a:pPr marL="441325" indent="-258763">
              <a:buNone/>
            </a:pPr>
            <a:r>
              <a:rPr lang="de-AT" dirty="0" smtClean="0"/>
              <a:t>   Baumeister </a:t>
            </a:r>
          </a:p>
          <a:p>
            <a:pPr lvl="1"/>
            <a:endParaRPr lang="de-AT" dirty="0" smtClean="0"/>
          </a:p>
          <a:p>
            <a:pPr lvl="1"/>
            <a:endParaRPr lang="de-AT" dirty="0" smtClean="0"/>
          </a:p>
          <a:p>
            <a:pPr lvl="1"/>
            <a:endParaRPr lang="de-AT" dirty="0"/>
          </a:p>
        </p:txBody>
      </p:sp>
      <p:pic>
        <p:nvPicPr>
          <p:cNvPr id="16386" name="Picture 2" descr="https://encrypted-tbn1.gstatic.com/images?q=tbn:ANd9GcRJTn18P3bSmUiz2kxbzeyTL8l6LtQdMuxJdy782ZTIfpEc3kvbww"/>
          <p:cNvPicPr>
            <a:picLocks noChangeAspect="1" noChangeArrowheads="1"/>
          </p:cNvPicPr>
          <p:nvPr/>
        </p:nvPicPr>
        <p:blipFill>
          <a:blip r:embed="rId2" cstate="print"/>
          <a:srcRect t="14947" b="14058"/>
          <a:stretch>
            <a:fillRect/>
          </a:stretch>
        </p:blipFill>
        <p:spPr bwMode="auto">
          <a:xfrm>
            <a:off x="7109395" y="5373216"/>
            <a:ext cx="1927101" cy="1368152"/>
          </a:xfrm>
          <a:prstGeom prst="rect">
            <a:avLst/>
          </a:prstGeom>
          <a:noFill/>
        </p:spPr>
      </p:pic>
    </p:spTree>
    <p:extLst>
      <p:ext uri="{BB962C8B-B14F-4D97-AF65-F5344CB8AC3E}">
        <p14:creationId xmlns:p14="http://schemas.microsoft.com/office/powerpoint/2010/main" val="10414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8601" y="404664"/>
            <a:ext cx="8229600" cy="1066800"/>
          </a:xfrm>
        </p:spPr>
        <p:txBody>
          <a:bodyPr>
            <a:normAutofit/>
          </a:bodyPr>
          <a:lstStyle/>
          <a:p>
            <a:pPr algn="ctr"/>
            <a:r>
              <a:rPr lang="de-AT" sz="2800" dirty="0" smtClean="0"/>
              <a:t>Das Modell positiver Jugendentwicklung </a:t>
            </a:r>
            <a:br>
              <a:rPr lang="de-AT" sz="2800" dirty="0" smtClean="0"/>
            </a:br>
            <a:r>
              <a:rPr lang="de-AT" sz="2800" dirty="0"/>
              <a:t>(</a:t>
            </a:r>
            <a:r>
              <a:rPr lang="de-AT" sz="2800" dirty="0" smtClean="0"/>
              <a:t>Lerner, J., Lerner, R. 2005, 2013) </a:t>
            </a:r>
            <a:endParaRPr lang="de-AT" sz="2800" dirty="0"/>
          </a:p>
        </p:txBody>
      </p:sp>
      <p:grpSp>
        <p:nvGrpSpPr>
          <p:cNvPr id="8" name="Gruppieren 7"/>
          <p:cNvGrpSpPr/>
          <p:nvPr/>
        </p:nvGrpSpPr>
        <p:grpSpPr>
          <a:xfrm>
            <a:off x="683568" y="3352558"/>
            <a:ext cx="1348582" cy="862109"/>
            <a:chOff x="683568" y="3352558"/>
            <a:chExt cx="1348582" cy="862109"/>
          </a:xfrm>
        </p:grpSpPr>
        <p:sp>
          <p:nvSpPr>
            <p:cNvPr id="53" name="Ellipse 52"/>
            <p:cNvSpPr/>
            <p:nvPr/>
          </p:nvSpPr>
          <p:spPr>
            <a:xfrm>
              <a:off x="683568" y="3352558"/>
              <a:ext cx="1348582" cy="8621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6" name="Textfeld 65"/>
            <p:cNvSpPr txBox="1"/>
            <p:nvPr/>
          </p:nvSpPr>
          <p:spPr>
            <a:xfrm>
              <a:off x="825878" y="3518693"/>
              <a:ext cx="1142450" cy="523220"/>
            </a:xfrm>
            <a:prstGeom prst="rect">
              <a:avLst/>
            </a:prstGeom>
            <a:noFill/>
          </p:spPr>
          <p:txBody>
            <a:bodyPr wrap="square" rtlCol="0">
              <a:spAutoFit/>
            </a:bodyPr>
            <a:lstStyle/>
            <a:p>
              <a:r>
                <a:rPr lang="de-AT" sz="1400" dirty="0" smtClean="0"/>
                <a:t>Individuelle Stärken</a:t>
              </a:r>
              <a:endParaRPr lang="de-AT" sz="1400" dirty="0"/>
            </a:p>
          </p:txBody>
        </p:sp>
      </p:grpSp>
      <p:grpSp>
        <p:nvGrpSpPr>
          <p:cNvPr id="9" name="Gruppieren 8"/>
          <p:cNvGrpSpPr/>
          <p:nvPr/>
        </p:nvGrpSpPr>
        <p:grpSpPr>
          <a:xfrm>
            <a:off x="683568" y="4585104"/>
            <a:ext cx="1348582" cy="862109"/>
            <a:chOff x="683568" y="4585104"/>
            <a:chExt cx="1348582" cy="862109"/>
          </a:xfrm>
        </p:grpSpPr>
        <p:sp>
          <p:nvSpPr>
            <p:cNvPr id="54" name="Ellipse 53"/>
            <p:cNvSpPr/>
            <p:nvPr/>
          </p:nvSpPr>
          <p:spPr>
            <a:xfrm>
              <a:off x="683568" y="4585104"/>
              <a:ext cx="1348582" cy="86210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7" name="Textfeld 66"/>
            <p:cNvSpPr txBox="1"/>
            <p:nvPr/>
          </p:nvSpPr>
          <p:spPr>
            <a:xfrm>
              <a:off x="825878" y="4757974"/>
              <a:ext cx="1115098" cy="523220"/>
            </a:xfrm>
            <a:prstGeom prst="rect">
              <a:avLst/>
            </a:prstGeom>
            <a:noFill/>
          </p:spPr>
          <p:txBody>
            <a:bodyPr wrap="square" rtlCol="0">
              <a:spAutoFit/>
            </a:bodyPr>
            <a:lstStyle/>
            <a:p>
              <a:r>
                <a:rPr lang="de-AT" sz="1400" dirty="0" err="1" smtClean="0"/>
                <a:t>Umweltbe-dingungen</a:t>
              </a:r>
              <a:endParaRPr lang="de-AT" sz="1400" dirty="0"/>
            </a:p>
          </p:txBody>
        </p:sp>
      </p:grpSp>
      <p:grpSp>
        <p:nvGrpSpPr>
          <p:cNvPr id="25" name="Gruppieren 24"/>
          <p:cNvGrpSpPr/>
          <p:nvPr/>
        </p:nvGrpSpPr>
        <p:grpSpPr>
          <a:xfrm>
            <a:off x="3974772" y="3874104"/>
            <a:ext cx="2253167" cy="1142053"/>
            <a:chOff x="4283968" y="3874104"/>
            <a:chExt cx="2253167" cy="1142053"/>
          </a:xfrm>
        </p:grpSpPr>
        <p:sp>
          <p:nvSpPr>
            <p:cNvPr id="59" name="Ellipse 58"/>
            <p:cNvSpPr/>
            <p:nvPr/>
          </p:nvSpPr>
          <p:spPr>
            <a:xfrm>
              <a:off x="4283968" y="3874104"/>
              <a:ext cx="2253167" cy="11420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0" name="Textfeld 69"/>
            <p:cNvSpPr txBox="1"/>
            <p:nvPr/>
          </p:nvSpPr>
          <p:spPr>
            <a:xfrm>
              <a:off x="5078213" y="4283804"/>
              <a:ext cx="664675" cy="369332"/>
            </a:xfrm>
            <a:prstGeom prst="rect">
              <a:avLst/>
            </a:prstGeom>
            <a:noFill/>
          </p:spPr>
          <p:txBody>
            <a:bodyPr wrap="square" rtlCol="0">
              <a:spAutoFit/>
            </a:bodyPr>
            <a:lstStyle/>
            <a:p>
              <a:r>
                <a:rPr lang="de-AT" dirty="0" smtClean="0"/>
                <a:t>PYD</a:t>
              </a:r>
              <a:endParaRPr lang="de-AT" dirty="0"/>
            </a:p>
          </p:txBody>
        </p:sp>
      </p:grpSp>
      <p:grpSp>
        <p:nvGrpSpPr>
          <p:cNvPr id="23" name="Gruppieren 22"/>
          <p:cNvGrpSpPr/>
          <p:nvPr/>
        </p:nvGrpSpPr>
        <p:grpSpPr>
          <a:xfrm>
            <a:off x="6190437" y="3377296"/>
            <a:ext cx="2245655" cy="1092574"/>
            <a:chOff x="6227939" y="3352557"/>
            <a:chExt cx="2245655" cy="1092574"/>
          </a:xfrm>
        </p:grpSpPr>
        <p:grpSp>
          <p:nvGrpSpPr>
            <p:cNvPr id="14" name="Gruppieren 13"/>
            <p:cNvGrpSpPr/>
            <p:nvPr/>
          </p:nvGrpSpPr>
          <p:grpSpPr>
            <a:xfrm>
              <a:off x="7125012" y="3352557"/>
              <a:ext cx="1348582" cy="862109"/>
              <a:chOff x="7125012" y="3352557"/>
              <a:chExt cx="1348582" cy="862109"/>
            </a:xfrm>
          </p:grpSpPr>
          <p:sp>
            <p:nvSpPr>
              <p:cNvPr id="57" name="Ellipse 56"/>
              <p:cNvSpPr/>
              <p:nvPr/>
            </p:nvSpPr>
            <p:spPr>
              <a:xfrm>
                <a:off x="7125012" y="3352557"/>
                <a:ext cx="1348582" cy="86210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8" name="Textfeld 67"/>
              <p:cNvSpPr txBox="1"/>
              <p:nvPr/>
            </p:nvSpPr>
            <p:spPr>
              <a:xfrm>
                <a:off x="7415439" y="3594502"/>
                <a:ext cx="972985" cy="338554"/>
              </a:xfrm>
              <a:prstGeom prst="rect">
                <a:avLst/>
              </a:prstGeom>
              <a:noFill/>
            </p:spPr>
            <p:txBody>
              <a:bodyPr wrap="square" rtlCol="0">
                <a:spAutoFit/>
              </a:bodyPr>
              <a:lstStyle/>
              <a:p>
                <a:r>
                  <a:rPr lang="de-AT" sz="1600" dirty="0" smtClean="0"/>
                  <a:t>Beitrag</a:t>
                </a:r>
                <a:endParaRPr lang="de-AT" sz="1600" dirty="0"/>
              </a:p>
            </p:txBody>
          </p:sp>
        </p:grpSp>
        <p:cxnSp>
          <p:nvCxnSpPr>
            <p:cNvPr id="78" name="Gerade Verbindung mit Pfeil 77"/>
            <p:cNvCxnSpPr>
              <a:stCxn id="59" idx="6"/>
              <a:endCxn id="57" idx="2"/>
            </p:cNvCxnSpPr>
            <p:nvPr/>
          </p:nvCxnSpPr>
          <p:spPr>
            <a:xfrm flipV="1">
              <a:off x="6227939" y="3783612"/>
              <a:ext cx="897073" cy="661519"/>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uppieren 23"/>
          <p:cNvGrpSpPr/>
          <p:nvPr/>
        </p:nvGrpSpPr>
        <p:grpSpPr>
          <a:xfrm>
            <a:off x="6227939" y="4445131"/>
            <a:ext cx="2512110" cy="1002081"/>
            <a:chOff x="6227939" y="4445131"/>
            <a:chExt cx="2512110" cy="1002081"/>
          </a:xfrm>
        </p:grpSpPr>
        <p:grpSp>
          <p:nvGrpSpPr>
            <p:cNvPr id="13" name="Gruppieren 12"/>
            <p:cNvGrpSpPr/>
            <p:nvPr/>
          </p:nvGrpSpPr>
          <p:grpSpPr>
            <a:xfrm>
              <a:off x="7227881" y="4585103"/>
              <a:ext cx="1512168" cy="862109"/>
              <a:chOff x="7227881" y="4585103"/>
              <a:chExt cx="1512168" cy="862109"/>
            </a:xfrm>
          </p:grpSpPr>
          <p:sp>
            <p:nvSpPr>
              <p:cNvPr id="58" name="Ellipse 57"/>
              <p:cNvSpPr/>
              <p:nvPr/>
            </p:nvSpPr>
            <p:spPr>
              <a:xfrm>
                <a:off x="7227881" y="4585103"/>
                <a:ext cx="1348582" cy="8621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9" name="Textfeld 68"/>
              <p:cNvSpPr txBox="1"/>
              <p:nvPr/>
            </p:nvSpPr>
            <p:spPr>
              <a:xfrm>
                <a:off x="7227881" y="4732933"/>
                <a:ext cx="1512168" cy="523220"/>
              </a:xfrm>
              <a:prstGeom prst="rect">
                <a:avLst/>
              </a:prstGeom>
              <a:noFill/>
            </p:spPr>
            <p:txBody>
              <a:bodyPr wrap="square" rtlCol="0">
                <a:spAutoFit/>
              </a:bodyPr>
              <a:lstStyle/>
              <a:p>
                <a:r>
                  <a:rPr lang="de-AT" sz="1400" dirty="0" smtClean="0"/>
                  <a:t>Reduziertes Risikoverhalten</a:t>
                </a:r>
                <a:endParaRPr lang="de-AT" sz="1400" dirty="0"/>
              </a:p>
            </p:txBody>
          </p:sp>
        </p:grpSp>
        <p:cxnSp>
          <p:nvCxnSpPr>
            <p:cNvPr id="79" name="Gerade Verbindung mit Pfeil 78"/>
            <p:cNvCxnSpPr>
              <a:stCxn id="59" idx="6"/>
              <a:endCxn id="69" idx="1"/>
            </p:cNvCxnSpPr>
            <p:nvPr/>
          </p:nvCxnSpPr>
          <p:spPr>
            <a:xfrm>
              <a:off x="6227939" y="4445131"/>
              <a:ext cx="999942" cy="549412"/>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80" name="Gerade Verbindung mit Pfeil 79"/>
          <p:cNvCxnSpPr>
            <a:stCxn id="53" idx="4"/>
            <a:endCxn id="54" idx="0"/>
          </p:cNvCxnSpPr>
          <p:nvPr/>
        </p:nvCxnSpPr>
        <p:spPr>
          <a:xfrm>
            <a:off x="1357859" y="4214666"/>
            <a:ext cx="0" cy="370437"/>
          </a:xfrm>
          <a:prstGeom prst="straightConnector1">
            <a:avLst/>
          </a:prstGeom>
          <a:ln w="19050" cmpd="sng">
            <a:solidFill>
              <a:schemeClr val="accent1"/>
            </a:solidFill>
            <a:headEnd type="triangle"/>
            <a:tailEnd type="triangle" w="lg" len="lg"/>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a:stCxn id="53" idx="6"/>
            <a:endCxn id="59" idx="2"/>
          </p:cNvCxnSpPr>
          <p:nvPr/>
        </p:nvCxnSpPr>
        <p:spPr>
          <a:xfrm>
            <a:off x="2032150" y="3783613"/>
            <a:ext cx="1942622" cy="661518"/>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a:stCxn id="54" idx="6"/>
            <a:endCxn id="59" idx="2"/>
          </p:cNvCxnSpPr>
          <p:nvPr/>
        </p:nvCxnSpPr>
        <p:spPr>
          <a:xfrm flipV="1">
            <a:off x="2032150" y="4445131"/>
            <a:ext cx="1942622" cy="571028"/>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 name="Gruppieren 20"/>
          <p:cNvGrpSpPr/>
          <p:nvPr/>
        </p:nvGrpSpPr>
        <p:grpSpPr>
          <a:xfrm>
            <a:off x="3697067" y="5447211"/>
            <a:ext cx="1918973" cy="862109"/>
            <a:chOff x="3697067" y="5447211"/>
            <a:chExt cx="1918973" cy="862109"/>
          </a:xfrm>
        </p:grpSpPr>
        <p:grpSp>
          <p:nvGrpSpPr>
            <p:cNvPr id="11" name="Gruppieren 10"/>
            <p:cNvGrpSpPr/>
            <p:nvPr/>
          </p:nvGrpSpPr>
          <p:grpSpPr>
            <a:xfrm>
              <a:off x="4113891" y="5447211"/>
              <a:ext cx="1502149" cy="862109"/>
              <a:chOff x="4113891" y="5447211"/>
              <a:chExt cx="1502149" cy="862109"/>
            </a:xfrm>
          </p:grpSpPr>
          <p:sp>
            <p:nvSpPr>
              <p:cNvPr id="56" name="Ellipse 55"/>
              <p:cNvSpPr/>
              <p:nvPr/>
            </p:nvSpPr>
            <p:spPr>
              <a:xfrm>
                <a:off x="4113891" y="5447211"/>
                <a:ext cx="1348582" cy="8621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2" name="Textfeld 71"/>
              <p:cNvSpPr txBox="1"/>
              <p:nvPr/>
            </p:nvSpPr>
            <p:spPr>
              <a:xfrm>
                <a:off x="4211960" y="5642084"/>
                <a:ext cx="1404080" cy="523220"/>
              </a:xfrm>
              <a:prstGeom prst="rect">
                <a:avLst/>
              </a:prstGeom>
              <a:noFill/>
            </p:spPr>
            <p:txBody>
              <a:bodyPr wrap="square" rtlCol="0">
                <a:spAutoFit/>
              </a:bodyPr>
              <a:lstStyle/>
              <a:p>
                <a:r>
                  <a:rPr lang="de-AT" sz="1400" dirty="0" smtClean="0"/>
                  <a:t>Kompetenzen fördern </a:t>
                </a:r>
                <a:endParaRPr lang="de-AT" sz="1400" dirty="0"/>
              </a:p>
            </p:txBody>
          </p:sp>
        </p:grpSp>
        <p:cxnSp>
          <p:nvCxnSpPr>
            <p:cNvPr id="84" name="Gerade Verbindung mit Pfeil 83"/>
            <p:cNvCxnSpPr>
              <a:endCxn id="55" idx="6"/>
            </p:cNvCxnSpPr>
            <p:nvPr/>
          </p:nvCxnSpPr>
          <p:spPr>
            <a:xfrm flipH="1" flipV="1">
              <a:off x="3697067" y="5878266"/>
              <a:ext cx="416824" cy="6977"/>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0" name="Gruppieren 19"/>
          <p:cNvGrpSpPr/>
          <p:nvPr/>
        </p:nvGrpSpPr>
        <p:grpSpPr>
          <a:xfrm>
            <a:off x="5462474" y="5447210"/>
            <a:ext cx="2061854" cy="862109"/>
            <a:chOff x="5462474" y="5447210"/>
            <a:chExt cx="2061854" cy="862109"/>
          </a:xfrm>
        </p:grpSpPr>
        <p:cxnSp>
          <p:nvCxnSpPr>
            <p:cNvPr id="83" name="Gerade Verbindung mit Pfeil 82"/>
            <p:cNvCxnSpPr>
              <a:stCxn id="60" idx="2"/>
              <a:endCxn id="56" idx="6"/>
            </p:cNvCxnSpPr>
            <p:nvPr/>
          </p:nvCxnSpPr>
          <p:spPr>
            <a:xfrm flipH="1">
              <a:off x="5462474" y="5878264"/>
              <a:ext cx="416824" cy="1"/>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 name="Gruppieren 11"/>
            <p:cNvGrpSpPr/>
            <p:nvPr/>
          </p:nvGrpSpPr>
          <p:grpSpPr>
            <a:xfrm>
              <a:off x="5879298" y="5447210"/>
              <a:ext cx="1645030" cy="862109"/>
              <a:chOff x="5879298" y="5447210"/>
              <a:chExt cx="1645030" cy="862109"/>
            </a:xfrm>
          </p:grpSpPr>
          <p:sp>
            <p:nvSpPr>
              <p:cNvPr id="60" name="Ellipse 59"/>
              <p:cNvSpPr/>
              <p:nvPr/>
            </p:nvSpPr>
            <p:spPr>
              <a:xfrm>
                <a:off x="5879298" y="5447210"/>
                <a:ext cx="1348582" cy="8621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5" name="Textfeld 84"/>
              <p:cNvSpPr txBox="1"/>
              <p:nvPr/>
            </p:nvSpPr>
            <p:spPr>
              <a:xfrm>
                <a:off x="6041190" y="5638454"/>
                <a:ext cx="1483138" cy="523220"/>
              </a:xfrm>
              <a:prstGeom prst="rect">
                <a:avLst/>
              </a:prstGeom>
              <a:noFill/>
            </p:spPr>
            <p:txBody>
              <a:bodyPr wrap="square" rtlCol="0">
                <a:spAutoFit/>
              </a:bodyPr>
              <a:lstStyle/>
              <a:p>
                <a:r>
                  <a:rPr lang="de-AT" sz="1400" dirty="0" smtClean="0"/>
                  <a:t>Beziehung erhalten </a:t>
                </a:r>
                <a:endParaRPr lang="de-AT" sz="1400" dirty="0"/>
              </a:p>
            </p:txBody>
          </p:sp>
        </p:grpSp>
      </p:grpSp>
      <p:grpSp>
        <p:nvGrpSpPr>
          <p:cNvPr id="22" name="Gruppieren 21"/>
          <p:cNvGrpSpPr/>
          <p:nvPr/>
        </p:nvGrpSpPr>
        <p:grpSpPr>
          <a:xfrm>
            <a:off x="1834654" y="5320960"/>
            <a:ext cx="1945258" cy="988360"/>
            <a:chOff x="1834654" y="5320960"/>
            <a:chExt cx="1945258" cy="988360"/>
          </a:xfrm>
        </p:grpSpPr>
        <p:grpSp>
          <p:nvGrpSpPr>
            <p:cNvPr id="10" name="Gruppieren 9"/>
            <p:cNvGrpSpPr/>
            <p:nvPr/>
          </p:nvGrpSpPr>
          <p:grpSpPr>
            <a:xfrm>
              <a:off x="2348485" y="5447211"/>
              <a:ext cx="1431427" cy="862109"/>
              <a:chOff x="2348485" y="5447211"/>
              <a:chExt cx="1431427" cy="862109"/>
            </a:xfrm>
          </p:grpSpPr>
          <p:sp>
            <p:nvSpPr>
              <p:cNvPr id="55" name="Ellipse 54"/>
              <p:cNvSpPr/>
              <p:nvPr/>
            </p:nvSpPr>
            <p:spPr>
              <a:xfrm>
                <a:off x="2348485" y="5447211"/>
                <a:ext cx="1348582" cy="8621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1" name="Textfeld 70"/>
              <p:cNvSpPr txBox="1"/>
              <p:nvPr/>
            </p:nvSpPr>
            <p:spPr>
              <a:xfrm>
                <a:off x="2377009" y="5642084"/>
                <a:ext cx="1402903" cy="523220"/>
              </a:xfrm>
              <a:prstGeom prst="rect">
                <a:avLst/>
              </a:prstGeom>
              <a:noFill/>
            </p:spPr>
            <p:txBody>
              <a:bodyPr wrap="square" rtlCol="0">
                <a:spAutoFit/>
              </a:bodyPr>
              <a:lstStyle/>
              <a:p>
                <a:r>
                  <a:rPr lang="de-AT" sz="1400" dirty="0" smtClean="0"/>
                  <a:t>Verantwortung zumuten </a:t>
                </a:r>
                <a:endParaRPr lang="de-AT" sz="1400" dirty="0"/>
              </a:p>
            </p:txBody>
          </p:sp>
        </p:grpSp>
        <p:cxnSp>
          <p:nvCxnSpPr>
            <p:cNvPr id="47" name="Gerade Verbindung mit Pfeil 46"/>
            <p:cNvCxnSpPr>
              <a:stCxn id="55" idx="2"/>
              <a:endCxn id="54" idx="5"/>
            </p:cNvCxnSpPr>
            <p:nvPr/>
          </p:nvCxnSpPr>
          <p:spPr>
            <a:xfrm flipH="1" flipV="1">
              <a:off x="1834654" y="5320960"/>
              <a:ext cx="513830" cy="557306"/>
            </a:xfrm>
            <a:prstGeom prst="straightConnector1">
              <a:avLst/>
            </a:prstGeom>
            <a:ln w="19050" cmpd="sng">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uppieren 14"/>
          <p:cNvGrpSpPr/>
          <p:nvPr/>
        </p:nvGrpSpPr>
        <p:grpSpPr>
          <a:xfrm>
            <a:off x="6830677" y="1916833"/>
            <a:ext cx="1633800" cy="862109"/>
            <a:chOff x="6830677" y="1916833"/>
            <a:chExt cx="1633800" cy="862109"/>
          </a:xfrm>
        </p:grpSpPr>
        <p:grpSp>
          <p:nvGrpSpPr>
            <p:cNvPr id="3" name="Gruppieren 2"/>
            <p:cNvGrpSpPr/>
            <p:nvPr/>
          </p:nvGrpSpPr>
          <p:grpSpPr>
            <a:xfrm>
              <a:off x="7081605" y="1916833"/>
              <a:ext cx="1382872" cy="862109"/>
              <a:chOff x="7081605" y="1916833"/>
              <a:chExt cx="1382872" cy="862109"/>
            </a:xfrm>
          </p:grpSpPr>
          <p:sp>
            <p:nvSpPr>
              <p:cNvPr id="52" name="Ellipse 51"/>
              <p:cNvSpPr/>
              <p:nvPr/>
            </p:nvSpPr>
            <p:spPr>
              <a:xfrm>
                <a:off x="7081605" y="1916833"/>
                <a:ext cx="1348582" cy="862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5" name="Textfeld 64"/>
              <p:cNvSpPr txBox="1"/>
              <p:nvPr/>
            </p:nvSpPr>
            <p:spPr>
              <a:xfrm>
                <a:off x="7218762" y="2184745"/>
                <a:ext cx="1245715" cy="307777"/>
              </a:xfrm>
              <a:prstGeom prst="rect">
                <a:avLst/>
              </a:prstGeom>
              <a:noFill/>
            </p:spPr>
            <p:txBody>
              <a:bodyPr wrap="square" rtlCol="0">
                <a:spAutoFit/>
              </a:bodyPr>
              <a:lstStyle/>
              <a:p>
                <a:r>
                  <a:rPr lang="de-AT" sz="1400" dirty="0" smtClean="0"/>
                  <a:t>Kompetenz</a:t>
                </a:r>
                <a:endParaRPr lang="de-AT" sz="1400" dirty="0"/>
              </a:p>
            </p:txBody>
          </p:sp>
        </p:grpSp>
        <p:cxnSp>
          <p:nvCxnSpPr>
            <p:cNvPr id="88" name="Gerade Verbindung mit Pfeil 87"/>
            <p:cNvCxnSpPr>
              <a:stCxn id="52" idx="2"/>
              <a:endCxn id="51" idx="6"/>
            </p:cNvCxnSpPr>
            <p:nvPr/>
          </p:nvCxnSpPr>
          <p:spPr>
            <a:xfrm flipH="1">
              <a:off x="6830677" y="2347888"/>
              <a:ext cx="250927" cy="0"/>
            </a:xfrm>
            <a:prstGeom prst="straightConnector1">
              <a:avLst/>
            </a:prstGeom>
            <a:ln w="19050">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5220072" y="1916833"/>
            <a:ext cx="1610606" cy="862109"/>
            <a:chOff x="5220072" y="1916833"/>
            <a:chExt cx="1610606" cy="862109"/>
          </a:xfrm>
        </p:grpSpPr>
        <p:grpSp>
          <p:nvGrpSpPr>
            <p:cNvPr id="4" name="Gruppieren 3"/>
            <p:cNvGrpSpPr/>
            <p:nvPr/>
          </p:nvGrpSpPr>
          <p:grpSpPr>
            <a:xfrm>
              <a:off x="5482096" y="1916833"/>
              <a:ext cx="1348582" cy="862109"/>
              <a:chOff x="5482096" y="1916833"/>
              <a:chExt cx="1348582" cy="862109"/>
            </a:xfrm>
          </p:grpSpPr>
          <p:sp>
            <p:nvSpPr>
              <p:cNvPr id="51" name="Ellipse 50"/>
              <p:cNvSpPr/>
              <p:nvPr/>
            </p:nvSpPr>
            <p:spPr>
              <a:xfrm>
                <a:off x="5482096" y="1916833"/>
                <a:ext cx="1348582" cy="862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Textfeld 63"/>
              <p:cNvSpPr txBox="1"/>
              <p:nvPr/>
            </p:nvSpPr>
            <p:spPr>
              <a:xfrm>
                <a:off x="5731041" y="2193351"/>
                <a:ext cx="993797" cy="307777"/>
              </a:xfrm>
              <a:prstGeom prst="rect">
                <a:avLst/>
              </a:prstGeom>
              <a:noFill/>
            </p:spPr>
            <p:txBody>
              <a:bodyPr wrap="square" rtlCol="0">
                <a:spAutoFit/>
              </a:bodyPr>
              <a:lstStyle/>
              <a:p>
                <a:r>
                  <a:rPr lang="de-AT" sz="1400" dirty="0" smtClean="0"/>
                  <a:t>Vertrauen </a:t>
                </a:r>
                <a:endParaRPr lang="de-AT" sz="1400" dirty="0"/>
              </a:p>
            </p:txBody>
          </p:sp>
        </p:grpSp>
        <p:cxnSp>
          <p:nvCxnSpPr>
            <p:cNvPr id="89" name="Gerade Verbindung mit Pfeil 88"/>
            <p:cNvCxnSpPr/>
            <p:nvPr/>
          </p:nvCxnSpPr>
          <p:spPr>
            <a:xfrm flipH="1">
              <a:off x="5220072" y="2348880"/>
              <a:ext cx="250927" cy="0"/>
            </a:xfrm>
            <a:prstGeom prst="straightConnector1">
              <a:avLst/>
            </a:prstGeom>
            <a:ln w="19050">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uppieren 16"/>
          <p:cNvGrpSpPr/>
          <p:nvPr/>
        </p:nvGrpSpPr>
        <p:grpSpPr>
          <a:xfrm>
            <a:off x="3635896" y="1916833"/>
            <a:ext cx="1595272" cy="862109"/>
            <a:chOff x="3635896" y="1916833"/>
            <a:chExt cx="1595272" cy="862109"/>
          </a:xfrm>
        </p:grpSpPr>
        <p:grpSp>
          <p:nvGrpSpPr>
            <p:cNvPr id="6" name="Gruppieren 5"/>
            <p:cNvGrpSpPr/>
            <p:nvPr/>
          </p:nvGrpSpPr>
          <p:grpSpPr>
            <a:xfrm>
              <a:off x="3882586" y="1916833"/>
              <a:ext cx="1348582" cy="862109"/>
              <a:chOff x="3882586" y="1916833"/>
              <a:chExt cx="1348582" cy="862109"/>
            </a:xfrm>
          </p:grpSpPr>
          <p:sp>
            <p:nvSpPr>
              <p:cNvPr id="50" name="Ellipse 49"/>
              <p:cNvSpPr/>
              <p:nvPr/>
            </p:nvSpPr>
            <p:spPr>
              <a:xfrm>
                <a:off x="3882586" y="1916833"/>
                <a:ext cx="1348582" cy="862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Textfeld 62"/>
              <p:cNvSpPr txBox="1"/>
              <p:nvPr/>
            </p:nvSpPr>
            <p:spPr>
              <a:xfrm>
                <a:off x="4051178" y="2185119"/>
                <a:ext cx="1168894" cy="307777"/>
              </a:xfrm>
              <a:prstGeom prst="rect">
                <a:avLst/>
              </a:prstGeom>
              <a:noFill/>
            </p:spPr>
            <p:txBody>
              <a:bodyPr wrap="square" rtlCol="0">
                <a:spAutoFit/>
              </a:bodyPr>
              <a:lstStyle/>
              <a:p>
                <a:r>
                  <a:rPr lang="de-AT" sz="1400" dirty="0" smtClean="0"/>
                  <a:t>Verbindung</a:t>
                </a:r>
                <a:endParaRPr lang="de-AT" sz="1400" dirty="0"/>
              </a:p>
            </p:txBody>
          </p:sp>
        </p:grpSp>
        <p:cxnSp>
          <p:nvCxnSpPr>
            <p:cNvPr id="90" name="Gerade Verbindung mit Pfeil 89"/>
            <p:cNvCxnSpPr/>
            <p:nvPr/>
          </p:nvCxnSpPr>
          <p:spPr>
            <a:xfrm flipH="1">
              <a:off x="3635896" y="2348880"/>
              <a:ext cx="250927" cy="0"/>
            </a:xfrm>
            <a:prstGeom prst="straightConnector1">
              <a:avLst/>
            </a:prstGeom>
            <a:ln w="19050">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uppieren 17"/>
          <p:cNvGrpSpPr/>
          <p:nvPr/>
        </p:nvGrpSpPr>
        <p:grpSpPr>
          <a:xfrm>
            <a:off x="2016817" y="1916833"/>
            <a:ext cx="1614842" cy="862109"/>
            <a:chOff x="2016817" y="1916833"/>
            <a:chExt cx="1614842" cy="862109"/>
          </a:xfrm>
        </p:grpSpPr>
        <p:grpSp>
          <p:nvGrpSpPr>
            <p:cNvPr id="5" name="Gruppieren 4"/>
            <p:cNvGrpSpPr/>
            <p:nvPr/>
          </p:nvGrpSpPr>
          <p:grpSpPr>
            <a:xfrm>
              <a:off x="2283077" y="1916833"/>
              <a:ext cx="1348582" cy="862109"/>
              <a:chOff x="2283077" y="1916833"/>
              <a:chExt cx="1348582" cy="862109"/>
            </a:xfrm>
          </p:grpSpPr>
          <p:sp>
            <p:nvSpPr>
              <p:cNvPr id="49" name="Ellipse 48"/>
              <p:cNvSpPr/>
              <p:nvPr/>
            </p:nvSpPr>
            <p:spPr>
              <a:xfrm>
                <a:off x="2283077" y="1916833"/>
                <a:ext cx="1348582" cy="862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2" name="Textfeld 61"/>
              <p:cNvSpPr txBox="1"/>
              <p:nvPr/>
            </p:nvSpPr>
            <p:spPr>
              <a:xfrm>
                <a:off x="2494363" y="2193351"/>
                <a:ext cx="1094088" cy="307777"/>
              </a:xfrm>
              <a:prstGeom prst="rect">
                <a:avLst/>
              </a:prstGeom>
              <a:noFill/>
            </p:spPr>
            <p:txBody>
              <a:bodyPr wrap="square" rtlCol="0">
                <a:spAutoFit/>
              </a:bodyPr>
              <a:lstStyle/>
              <a:p>
                <a:r>
                  <a:rPr lang="de-AT" sz="1400" dirty="0" smtClean="0"/>
                  <a:t>Charakter </a:t>
                </a:r>
                <a:endParaRPr lang="de-AT" sz="1400" dirty="0"/>
              </a:p>
            </p:txBody>
          </p:sp>
        </p:grpSp>
        <p:cxnSp>
          <p:nvCxnSpPr>
            <p:cNvPr id="91" name="Gerade Verbindung mit Pfeil 90"/>
            <p:cNvCxnSpPr/>
            <p:nvPr/>
          </p:nvCxnSpPr>
          <p:spPr>
            <a:xfrm flipH="1">
              <a:off x="2016817" y="2348880"/>
              <a:ext cx="250927" cy="0"/>
            </a:xfrm>
            <a:prstGeom prst="straightConnector1">
              <a:avLst/>
            </a:prstGeom>
            <a:ln w="19050">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19" name="Gruppieren 18"/>
          <p:cNvGrpSpPr/>
          <p:nvPr/>
        </p:nvGrpSpPr>
        <p:grpSpPr>
          <a:xfrm>
            <a:off x="644984" y="1932292"/>
            <a:ext cx="1348582" cy="1435725"/>
            <a:chOff x="683568" y="1916833"/>
            <a:chExt cx="1348582" cy="1435725"/>
          </a:xfrm>
        </p:grpSpPr>
        <p:grpSp>
          <p:nvGrpSpPr>
            <p:cNvPr id="7" name="Gruppieren 6"/>
            <p:cNvGrpSpPr/>
            <p:nvPr/>
          </p:nvGrpSpPr>
          <p:grpSpPr>
            <a:xfrm>
              <a:off x="683568" y="1916833"/>
              <a:ext cx="1348582" cy="862109"/>
              <a:chOff x="683568" y="1916833"/>
              <a:chExt cx="1348582" cy="862109"/>
            </a:xfrm>
          </p:grpSpPr>
          <p:sp>
            <p:nvSpPr>
              <p:cNvPr id="48" name="Ellipse 47"/>
              <p:cNvSpPr/>
              <p:nvPr/>
            </p:nvSpPr>
            <p:spPr>
              <a:xfrm>
                <a:off x="683568" y="1916833"/>
                <a:ext cx="1348582" cy="862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1" name="Textfeld 60"/>
              <p:cNvSpPr txBox="1"/>
              <p:nvPr/>
            </p:nvSpPr>
            <p:spPr>
              <a:xfrm>
                <a:off x="798526" y="2184745"/>
                <a:ext cx="1142450" cy="307777"/>
              </a:xfrm>
              <a:prstGeom prst="rect">
                <a:avLst/>
              </a:prstGeom>
              <a:noFill/>
            </p:spPr>
            <p:txBody>
              <a:bodyPr wrap="square" rtlCol="0">
                <a:spAutoFit/>
              </a:bodyPr>
              <a:lstStyle/>
              <a:p>
                <a:r>
                  <a:rPr lang="de-AT" sz="1400" dirty="0" smtClean="0"/>
                  <a:t>Fürsorge </a:t>
                </a:r>
                <a:endParaRPr lang="de-AT" sz="1400" dirty="0"/>
              </a:p>
            </p:txBody>
          </p:sp>
        </p:grpSp>
        <p:cxnSp>
          <p:nvCxnSpPr>
            <p:cNvPr id="93" name="Gerade Verbindung mit Pfeil 92"/>
            <p:cNvCxnSpPr>
              <a:stCxn id="48" idx="4"/>
              <a:endCxn id="53" idx="0"/>
            </p:cNvCxnSpPr>
            <p:nvPr/>
          </p:nvCxnSpPr>
          <p:spPr>
            <a:xfrm>
              <a:off x="1357859" y="2778942"/>
              <a:ext cx="0" cy="57361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5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323850" y="332656"/>
            <a:ext cx="7776542" cy="1008112"/>
          </a:xfrm>
        </p:spPr>
        <p:txBody>
          <a:bodyPr>
            <a:normAutofit/>
          </a:bodyPr>
          <a:lstStyle/>
          <a:p>
            <a:pPr algn="ctr" eaLnBrk="1" hangingPunct="1">
              <a:defRPr/>
            </a:pPr>
            <a:r>
              <a:rPr lang="de-DE" sz="2800" dirty="0" smtClean="0"/>
              <a:t>Die Well </a:t>
            </a:r>
            <a:r>
              <a:rPr lang="de-DE" sz="2800" dirty="0" err="1" smtClean="0"/>
              <a:t>Being</a:t>
            </a:r>
            <a:r>
              <a:rPr lang="de-DE" sz="2800" dirty="0" smtClean="0"/>
              <a:t> Theorie von Seligman (2011)</a:t>
            </a:r>
          </a:p>
        </p:txBody>
      </p:sp>
      <p:sp>
        <p:nvSpPr>
          <p:cNvPr id="18435" name="Inhaltsplatzhalter 2"/>
          <p:cNvSpPr>
            <a:spLocks noGrp="1"/>
          </p:cNvSpPr>
          <p:nvPr>
            <p:ph idx="1"/>
          </p:nvPr>
        </p:nvSpPr>
        <p:spPr>
          <a:xfrm>
            <a:off x="301625" y="1268413"/>
            <a:ext cx="8504238" cy="4572000"/>
          </a:xfrm>
        </p:spPr>
        <p:txBody>
          <a:bodyPr>
            <a:normAutofit/>
          </a:bodyPr>
          <a:lstStyle/>
          <a:p>
            <a:pPr eaLnBrk="1" hangingPunct="1">
              <a:buFont typeface="Wingdings 2" pitchFamily="18" charset="2"/>
              <a:buNone/>
            </a:pPr>
            <a:endParaRPr lang="de-DE" i="1" dirty="0" smtClean="0"/>
          </a:p>
          <a:p>
            <a:pPr eaLnBrk="1" hangingPunct="1">
              <a:buSzPct val="90000"/>
              <a:buFont typeface="Wingdings" pitchFamily="2" charset="2"/>
              <a:buChar char="ü"/>
            </a:pPr>
            <a:r>
              <a:rPr lang="de-DE" sz="2000" b="1" i="1" dirty="0" smtClean="0"/>
              <a:t>P</a:t>
            </a:r>
            <a:r>
              <a:rPr lang="de-DE" sz="2000" i="1" dirty="0" smtClean="0"/>
              <a:t>ositive </a:t>
            </a:r>
            <a:r>
              <a:rPr lang="de-DE" sz="2000" i="1" dirty="0" err="1" smtClean="0"/>
              <a:t>Emotions</a:t>
            </a:r>
            <a:endParaRPr lang="de-DE" sz="2000" dirty="0" smtClean="0"/>
          </a:p>
          <a:p>
            <a:pPr eaLnBrk="1" hangingPunct="1">
              <a:buSzPct val="90000"/>
              <a:buFont typeface="Wingdings" pitchFamily="2" charset="2"/>
              <a:buChar char="ü"/>
            </a:pPr>
            <a:r>
              <a:rPr lang="de-DE" sz="2000" b="1" i="1" dirty="0" smtClean="0"/>
              <a:t>E</a:t>
            </a:r>
            <a:r>
              <a:rPr lang="de-DE" sz="2000" i="1" dirty="0" smtClean="0"/>
              <a:t>ngagement</a:t>
            </a:r>
          </a:p>
          <a:p>
            <a:pPr eaLnBrk="1" hangingPunct="1">
              <a:buSzPct val="90000"/>
              <a:buFont typeface="Wingdings" pitchFamily="2" charset="2"/>
              <a:buChar char="ü"/>
            </a:pPr>
            <a:r>
              <a:rPr lang="de-DE" sz="2000" b="1" i="1" dirty="0" err="1" smtClean="0"/>
              <a:t>R</a:t>
            </a:r>
            <a:r>
              <a:rPr lang="de-DE" sz="2000" i="1" dirty="0" err="1" smtClean="0"/>
              <a:t>elationships</a:t>
            </a:r>
            <a:endParaRPr lang="de-DE" sz="2000" i="1" dirty="0" smtClean="0"/>
          </a:p>
          <a:p>
            <a:pPr eaLnBrk="1" hangingPunct="1">
              <a:buSzPct val="90000"/>
              <a:buFont typeface="Wingdings" pitchFamily="2" charset="2"/>
              <a:buChar char="ü"/>
            </a:pPr>
            <a:r>
              <a:rPr lang="de-DE" sz="2000" b="1" i="1" dirty="0" err="1" smtClean="0"/>
              <a:t>M</a:t>
            </a:r>
            <a:r>
              <a:rPr lang="de-DE" sz="2000" i="1" dirty="0" err="1" smtClean="0"/>
              <a:t>eaning</a:t>
            </a:r>
            <a:endParaRPr lang="de-DE" sz="2000" i="1" dirty="0" smtClean="0"/>
          </a:p>
          <a:p>
            <a:pPr eaLnBrk="1" hangingPunct="1">
              <a:buSzPct val="90000"/>
              <a:buFont typeface="Wingdings" pitchFamily="2" charset="2"/>
              <a:buChar char="ü"/>
            </a:pPr>
            <a:r>
              <a:rPr lang="de-DE" sz="2000" b="1" i="1" dirty="0" err="1" smtClean="0"/>
              <a:t>A</a:t>
            </a:r>
            <a:r>
              <a:rPr lang="de-DE" sz="2000" i="1" dirty="0" err="1" smtClean="0"/>
              <a:t>ccomplishment</a:t>
            </a:r>
            <a:r>
              <a:rPr lang="de-DE" sz="2000" dirty="0" smtClean="0"/>
              <a:t> </a:t>
            </a:r>
          </a:p>
          <a:p>
            <a:pPr eaLnBrk="1" hangingPunct="1">
              <a:buFont typeface="Wingdings 2" pitchFamily="18" charset="2"/>
              <a:buNone/>
            </a:pPr>
            <a:endParaRPr lang="de-DE" sz="2000" dirty="0" smtClean="0"/>
          </a:p>
          <a:p>
            <a:pPr eaLnBrk="1" hangingPunct="1">
              <a:buFont typeface="Wingdings 2" pitchFamily="18" charset="2"/>
              <a:buNone/>
            </a:pPr>
            <a:endParaRPr lang="de-DE" sz="2000" dirty="0" smtClean="0"/>
          </a:p>
          <a:p>
            <a:pPr eaLnBrk="1" hangingPunct="1">
              <a:buFont typeface="Wingdings 2" pitchFamily="18" charset="2"/>
              <a:buNone/>
            </a:pPr>
            <a:r>
              <a:rPr lang="de-DE" sz="2000" dirty="0" smtClean="0"/>
              <a:t>Umfasst subjektive und objektive Variablen</a:t>
            </a:r>
          </a:p>
          <a:p>
            <a:pPr eaLnBrk="1" hangingPunct="1">
              <a:buFont typeface="Wingdings 2" pitchFamily="18" charset="2"/>
              <a:buNone/>
            </a:pPr>
            <a:r>
              <a:rPr lang="de-DE" sz="2000" dirty="0" smtClean="0"/>
              <a:t>Ziel: Wohlbefinden – Aufblühen</a:t>
            </a:r>
          </a:p>
          <a:p>
            <a:pPr eaLnBrk="1" hangingPunct="1">
              <a:buFont typeface="Wingdings" pitchFamily="2" charset="2"/>
              <a:buNone/>
            </a:pPr>
            <a:r>
              <a:rPr lang="de-DE" sz="2000" dirty="0" smtClean="0"/>
              <a:t>Jede Dimension „unabhängig messbar“ und erlernbar</a:t>
            </a:r>
          </a:p>
          <a:p>
            <a:pPr eaLnBrk="1" hangingPunct="1">
              <a:buFont typeface="Wingdings 2" pitchFamily="18" charset="2"/>
              <a:buNone/>
            </a:pPr>
            <a:r>
              <a:rPr lang="de-DE" dirty="0" smtClean="0"/>
              <a:t> </a:t>
            </a:r>
          </a:p>
          <a:p>
            <a:pPr eaLnBrk="1" hangingPunct="1">
              <a:buFont typeface="Wingdings 2" pitchFamily="18" charset="2"/>
              <a:buNone/>
            </a:pPr>
            <a:endParaRPr lang="de-DE" dirty="0" smtClean="0"/>
          </a:p>
          <a:p>
            <a:pPr eaLnBrk="1" hangingPunct="1">
              <a:buFont typeface="Wingdings 2" pitchFamily="18" charset="2"/>
              <a:buNone/>
            </a:pPr>
            <a:endParaRPr lang="de-DE" dirty="0" smtClean="0"/>
          </a:p>
        </p:txBody>
      </p:sp>
      <p:pic>
        <p:nvPicPr>
          <p:cNvPr id="9" name="Picture 2"/>
          <p:cNvPicPr>
            <a:picLocks noChangeAspect="1" noChangeArrowheads="1"/>
          </p:cNvPicPr>
          <p:nvPr/>
        </p:nvPicPr>
        <p:blipFill>
          <a:blip r:embed="rId2" cstate="print"/>
          <a:srcRect/>
          <a:stretch>
            <a:fillRect/>
          </a:stretch>
        </p:blipFill>
        <p:spPr bwMode="auto">
          <a:xfrm>
            <a:off x="5940152" y="1268760"/>
            <a:ext cx="1695450" cy="1189038"/>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r="14545"/>
          <a:stretch>
            <a:fillRect/>
          </a:stretch>
        </p:blipFill>
        <p:spPr bwMode="auto">
          <a:xfrm>
            <a:off x="3779912" y="1772816"/>
            <a:ext cx="1577975" cy="1228725"/>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5364088" y="2725663"/>
            <a:ext cx="1555750" cy="1495425"/>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6732240" y="4509120"/>
            <a:ext cx="1204912" cy="1401763"/>
          </a:xfrm>
          <a:prstGeom prst="rect">
            <a:avLst/>
          </a:prstGeom>
          <a:noFill/>
          <a:ln w="9525">
            <a:noFill/>
            <a:miter lim="800000"/>
            <a:headEnd/>
            <a:tailEnd/>
          </a:ln>
        </p:spPr>
      </p:pic>
    </p:spTree>
    <p:extLst>
      <p:ext uri="{BB962C8B-B14F-4D97-AF65-F5344CB8AC3E}">
        <p14:creationId xmlns:p14="http://schemas.microsoft.com/office/powerpoint/2010/main" val="169358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 calcmode="lin" valueType="num">
                                      <p:cBhvr additive="base">
                                        <p:cTn id="23"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435">
                                            <p:txEl>
                                              <p:pRg st="4" end="4"/>
                                            </p:txEl>
                                          </p:spTgt>
                                        </p:tgtEl>
                                        <p:attrNameLst>
                                          <p:attrName>style.visibility</p:attrName>
                                        </p:attrNameLst>
                                      </p:cBhvr>
                                      <p:to>
                                        <p:strVal val="visible"/>
                                      </p:to>
                                    </p:set>
                                    <p:anim calcmode="lin" valueType="num">
                                      <p:cBhvr additive="base">
                                        <p:cTn id="33"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5" end="5"/>
                                            </p:txEl>
                                          </p:spTgt>
                                        </p:tgtEl>
                                        <p:attrNameLst>
                                          <p:attrName>style.visibility</p:attrName>
                                        </p:attrNameLst>
                                      </p:cBhvr>
                                      <p:to>
                                        <p:strVal val="visible"/>
                                      </p:to>
                                    </p:set>
                                    <p:anim calcmode="lin" valueType="num">
                                      <p:cBhvr additive="base">
                                        <p:cTn id="4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435">
                                            <p:txEl>
                                              <p:pRg st="8" end="8"/>
                                            </p:txEl>
                                          </p:spTgt>
                                        </p:tgtEl>
                                        <p:attrNameLst>
                                          <p:attrName>style.visibility</p:attrName>
                                        </p:attrNameLst>
                                      </p:cBhvr>
                                      <p:to>
                                        <p:strVal val="visible"/>
                                      </p:to>
                                    </p:set>
                                    <p:anim calcmode="lin" valueType="num">
                                      <p:cBhvr additive="base">
                                        <p:cTn id="53"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435">
                                            <p:txEl>
                                              <p:pRg st="9" end="9"/>
                                            </p:txEl>
                                          </p:spTgt>
                                        </p:tgtEl>
                                        <p:attrNameLst>
                                          <p:attrName>style.visibility</p:attrName>
                                        </p:attrNameLst>
                                      </p:cBhvr>
                                      <p:to>
                                        <p:strVal val="visible"/>
                                      </p:to>
                                    </p:set>
                                    <p:anim calcmode="lin" valueType="num">
                                      <p:cBhvr additive="base">
                                        <p:cTn id="59"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43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8435">
                                            <p:txEl>
                                              <p:pRg st="10" end="10"/>
                                            </p:txEl>
                                          </p:spTgt>
                                        </p:tgtEl>
                                        <p:attrNameLst>
                                          <p:attrName>style.visibility</p:attrName>
                                        </p:attrNameLst>
                                      </p:cBhvr>
                                      <p:to>
                                        <p:strVal val="visible"/>
                                      </p:to>
                                    </p:set>
                                    <p:anim calcmode="lin" valueType="num">
                                      <p:cBhvr additive="base">
                                        <p:cTn id="65"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435">
                                            <p:txEl>
                                              <p:pRg st="11" end="11"/>
                                            </p:txEl>
                                          </p:spTgt>
                                        </p:tgtEl>
                                        <p:attrNameLst>
                                          <p:attrName>style.visibility</p:attrName>
                                        </p:attrNameLst>
                                      </p:cBhvr>
                                      <p:to>
                                        <p:strVal val="visible"/>
                                      </p:to>
                                    </p:set>
                                    <p:anim calcmode="lin" valueType="num">
                                      <p:cBhvr additive="base">
                                        <p:cTn id="71" dur="500" fill="hold"/>
                                        <p:tgtEl>
                                          <p:spTgt spid="18435">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8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55576" y="476672"/>
            <a:ext cx="7344816" cy="72008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2800" dirty="0">
                <a:solidFill>
                  <a:schemeClr val="tx2"/>
                </a:solidFill>
                <a:latin typeface="+mj-lt"/>
                <a:ea typeface="+mj-ea"/>
                <a:cs typeface="+mj-cs"/>
              </a:rPr>
              <a:t>Die </a:t>
            </a:r>
            <a:r>
              <a:rPr lang="de-DE" sz="2800" dirty="0" err="1">
                <a:solidFill>
                  <a:schemeClr val="tx2"/>
                </a:solidFill>
                <a:latin typeface="+mj-lt"/>
                <a:ea typeface="+mj-ea"/>
                <a:cs typeface="+mj-cs"/>
              </a:rPr>
              <a:t>Well</a:t>
            </a:r>
            <a:r>
              <a:rPr lang="de-DE" sz="2800" dirty="0">
                <a:solidFill>
                  <a:schemeClr val="tx2"/>
                </a:solidFill>
                <a:latin typeface="+mj-lt"/>
                <a:ea typeface="+mj-ea"/>
                <a:cs typeface="+mj-cs"/>
              </a:rPr>
              <a:t> </a:t>
            </a:r>
            <a:r>
              <a:rPr lang="de-DE" sz="2800" dirty="0" err="1">
                <a:solidFill>
                  <a:schemeClr val="tx2"/>
                </a:solidFill>
                <a:latin typeface="+mj-lt"/>
                <a:ea typeface="+mj-ea"/>
                <a:cs typeface="+mj-cs"/>
              </a:rPr>
              <a:t>Being</a:t>
            </a:r>
            <a:r>
              <a:rPr lang="de-DE" sz="2800" dirty="0">
                <a:solidFill>
                  <a:schemeClr val="tx2"/>
                </a:solidFill>
                <a:latin typeface="+mj-lt"/>
                <a:ea typeface="+mj-ea"/>
                <a:cs typeface="+mj-cs"/>
              </a:rPr>
              <a:t> Theorie von Seligman (2011)</a:t>
            </a:r>
          </a:p>
        </p:txBody>
      </p:sp>
      <p:grpSp>
        <p:nvGrpSpPr>
          <p:cNvPr id="2" name="Gruppieren 1"/>
          <p:cNvGrpSpPr/>
          <p:nvPr/>
        </p:nvGrpSpPr>
        <p:grpSpPr>
          <a:xfrm>
            <a:off x="899591" y="1441705"/>
            <a:ext cx="2554021" cy="2612886"/>
            <a:chOff x="899591" y="1441705"/>
            <a:chExt cx="2554021" cy="2612886"/>
          </a:xfrm>
        </p:grpSpPr>
        <p:sp>
          <p:nvSpPr>
            <p:cNvPr id="10" name="Abgerundetes Rechteck 9"/>
            <p:cNvSpPr/>
            <p:nvPr/>
          </p:nvSpPr>
          <p:spPr>
            <a:xfrm>
              <a:off x="899591" y="1441705"/>
              <a:ext cx="2554021" cy="26128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1" name="Textfeld 8"/>
            <p:cNvSpPr txBox="1"/>
            <p:nvPr/>
          </p:nvSpPr>
          <p:spPr>
            <a:xfrm>
              <a:off x="1127414" y="1498263"/>
              <a:ext cx="2242263" cy="196467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600" b="1" dirty="0" smtClean="0"/>
                <a:t>Positive Emotionen: </a:t>
              </a:r>
            </a:p>
            <a:p>
              <a:r>
                <a:rPr lang="de-AT" sz="1400" dirty="0" smtClean="0"/>
                <a:t>Positive Emotionen sind wichtig für unser Wohlbefinden. Glückliche Menschen blicken gern auf ihre Vergangenheit zurück, hoffnungsvoll in die Zukunft und genießen die Gegenwart. </a:t>
              </a:r>
            </a:p>
          </p:txBody>
        </p:sp>
      </p:grpSp>
      <p:grpSp>
        <p:nvGrpSpPr>
          <p:cNvPr id="3" name="Gruppieren 2"/>
          <p:cNvGrpSpPr/>
          <p:nvPr/>
        </p:nvGrpSpPr>
        <p:grpSpPr>
          <a:xfrm>
            <a:off x="3467600" y="1447361"/>
            <a:ext cx="2616568" cy="2612885"/>
            <a:chOff x="3467600" y="1447361"/>
            <a:chExt cx="2616568" cy="2612885"/>
          </a:xfrm>
        </p:grpSpPr>
        <p:sp>
          <p:nvSpPr>
            <p:cNvPr id="9" name="Abgerundetes Rechteck 8"/>
            <p:cNvSpPr/>
            <p:nvPr/>
          </p:nvSpPr>
          <p:spPr>
            <a:xfrm>
              <a:off x="3467600" y="1447361"/>
              <a:ext cx="2554021" cy="26128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2" name="Textfeld 9"/>
            <p:cNvSpPr txBox="1"/>
            <p:nvPr/>
          </p:nvSpPr>
          <p:spPr>
            <a:xfrm>
              <a:off x="3622078" y="1611044"/>
              <a:ext cx="2462090" cy="2062103"/>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600" b="1" dirty="0" smtClean="0"/>
                <a:t>Beziehungen: </a:t>
              </a:r>
            </a:p>
            <a:p>
              <a:r>
                <a:rPr lang="de-AT" sz="1400" dirty="0" smtClean="0"/>
                <a:t>Jeder braucht jemanden. Wir erhöhen unser Wohlbefinden und teilen es mit anderen, indem wir enge Beziehungen mit Menschen in unserer Umgebung aufbauen- Familie, Freunde, Arbeitskollegen, Nachbarn. </a:t>
              </a:r>
              <a:endParaRPr lang="de-AT" sz="1400" dirty="0"/>
            </a:p>
          </p:txBody>
        </p:sp>
      </p:grpSp>
      <p:grpSp>
        <p:nvGrpSpPr>
          <p:cNvPr id="17" name="Gruppieren 16"/>
          <p:cNvGrpSpPr/>
          <p:nvPr/>
        </p:nvGrpSpPr>
        <p:grpSpPr>
          <a:xfrm>
            <a:off x="6033615" y="1443591"/>
            <a:ext cx="2554021" cy="2612885"/>
            <a:chOff x="6033615" y="1443591"/>
            <a:chExt cx="2554021" cy="2612885"/>
          </a:xfrm>
        </p:grpSpPr>
        <p:sp>
          <p:nvSpPr>
            <p:cNvPr id="8" name="Abgerundetes Rechteck 7"/>
            <p:cNvSpPr/>
            <p:nvPr/>
          </p:nvSpPr>
          <p:spPr>
            <a:xfrm>
              <a:off x="6033615" y="1443591"/>
              <a:ext cx="2554021" cy="261288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3" name="Textfeld 10"/>
            <p:cNvSpPr txBox="1"/>
            <p:nvPr/>
          </p:nvSpPr>
          <p:spPr>
            <a:xfrm>
              <a:off x="6176099" y="1584915"/>
              <a:ext cx="2325603" cy="227754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600" b="1" dirty="0" smtClean="0"/>
                <a:t>Erfolg: </a:t>
              </a:r>
            </a:p>
            <a:p>
              <a:r>
                <a:rPr lang="de-AT" sz="1400" dirty="0" smtClean="0"/>
                <a:t>Jeder braucht Erfolge. Um Wohlbefinden und Glück zu erreichen, müssen wir im Stande sein, unsere bereits erzielten Erfolge im Leben zu sehen und uns zu sagen: „Ich habe es geschafft, ich habe es gut geschafft“  </a:t>
              </a:r>
              <a:endParaRPr lang="de-AT" sz="1400" dirty="0"/>
            </a:p>
          </p:txBody>
        </p:sp>
      </p:grpSp>
      <p:grpSp>
        <p:nvGrpSpPr>
          <p:cNvPr id="18" name="Gruppieren 17"/>
          <p:cNvGrpSpPr/>
          <p:nvPr/>
        </p:nvGrpSpPr>
        <p:grpSpPr>
          <a:xfrm>
            <a:off x="2184595" y="4056475"/>
            <a:ext cx="2566013" cy="2612885"/>
            <a:chOff x="2184595" y="4056475"/>
            <a:chExt cx="2566013" cy="2612885"/>
          </a:xfrm>
        </p:grpSpPr>
        <p:sp>
          <p:nvSpPr>
            <p:cNvPr id="7" name="Abgerundetes Rechteck 6"/>
            <p:cNvSpPr/>
            <p:nvPr/>
          </p:nvSpPr>
          <p:spPr>
            <a:xfrm>
              <a:off x="2184595" y="4056475"/>
              <a:ext cx="2554021" cy="261288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4" name="Textfeld 12"/>
            <p:cNvSpPr txBox="1"/>
            <p:nvPr/>
          </p:nvSpPr>
          <p:spPr>
            <a:xfrm>
              <a:off x="2267744" y="4088524"/>
              <a:ext cx="2482864" cy="215443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600" b="1" dirty="0" smtClean="0"/>
                <a:t>Engagement:</a:t>
              </a:r>
            </a:p>
            <a:p>
              <a:r>
                <a:rPr lang="de-AT" sz="1400" dirty="0" smtClean="0"/>
                <a:t>Wenn wir uns auf jene Dinge fokussieren, die wir voll und ganz genießen und die uns wichtig sind, können wir im Moment aufgehen und kommen in einen Zustand der als Flow bekannt ist</a:t>
              </a:r>
              <a:r>
                <a:rPr lang="de-AT" sz="1600" dirty="0" smtClean="0"/>
                <a:t>.  </a:t>
              </a:r>
            </a:p>
            <a:p>
              <a:endParaRPr lang="de-AT" dirty="0"/>
            </a:p>
          </p:txBody>
        </p:sp>
      </p:grpSp>
      <p:grpSp>
        <p:nvGrpSpPr>
          <p:cNvPr id="19" name="Gruppieren 18"/>
          <p:cNvGrpSpPr/>
          <p:nvPr/>
        </p:nvGrpSpPr>
        <p:grpSpPr>
          <a:xfrm>
            <a:off x="4750608" y="4056474"/>
            <a:ext cx="2554021" cy="2612885"/>
            <a:chOff x="4750608" y="4056474"/>
            <a:chExt cx="2554021" cy="2612885"/>
          </a:xfrm>
        </p:grpSpPr>
        <p:sp>
          <p:nvSpPr>
            <p:cNvPr id="6" name="Abgerundetes Rechteck 5"/>
            <p:cNvSpPr/>
            <p:nvPr/>
          </p:nvSpPr>
          <p:spPr>
            <a:xfrm>
              <a:off x="4750608" y="4056474"/>
              <a:ext cx="2554021" cy="2612885"/>
            </a:xfrm>
            <a:prstGeom prst="roundRect">
              <a:avLst/>
            </a:prstGeom>
            <a:solidFill>
              <a:srgbClr val="A004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5" name="Textfeld 14"/>
            <p:cNvSpPr txBox="1"/>
            <p:nvPr/>
          </p:nvSpPr>
          <p:spPr>
            <a:xfrm>
              <a:off x="4976433" y="4077213"/>
              <a:ext cx="2254254" cy="227754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1600" b="1" dirty="0" smtClean="0"/>
                <a:t>Sinn: </a:t>
              </a:r>
            </a:p>
            <a:p>
              <a:r>
                <a:rPr lang="de-AT" sz="1400" dirty="0" smtClean="0"/>
                <a:t>Wenn wir Zeit für etwas aufwenden, dass größer ist als wir selbst, wachsen wir über uns hinaus. Zum Beispiel für einen religiösen Glauben, Familie, Gemeinschaftsarbeit, Politik, berufliches Ziel…</a:t>
              </a:r>
              <a:endParaRPr lang="de-AT" sz="1400" dirty="0"/>
            </a:p>
          </p:txBody>
        </p:sp>
      </p:grpSp>
      <p:sp>
        <p:nvSpPr>
          <p:cNvPr id="16" name="Textfeld 19"/>
          <p:cNvSpPr txBox="1"/>
          <p:nvPr/>
        </p:nvSpPr>
        <p:spPr>
          <a:xfrm>
            <a:off x="2915816" y="1084674"/>
            <a:ext cx="468836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sz="2000" b="1" dirty="0" smtClean="0">
                <a:solidFill>
                  <a:srgbClr val="C00000"/>
                </a:solidFill>
              </a:rPr>
              <a:t>P</a:t>
            </a:r>
            <a:r>
              <a:rPr lang="de-AT" sz="2000" b="1" dirty="0" smtClean="0">
                <a:solidFill>
                  <a:schemeClr val="accent4">
                    <a:lumMod val="60000"/>
                    <a:lumOff val="40000"/>
                  </a:schemeClr>
                </a:solidFill>
              </a:rPr>
              <a:t>E</a:t>
            </a:r>
            <a:r>
              <a:rPr lang="de-AT" sz="2000" b="1" dirty="0" smtClean="0">
                <a:solidFill>
                  <a:srgbClr val="00B050"/>
                </a:solidFill>
              </a:rPr>
              <a:t>R</a:t>
            </a:r>
            <a:r>
              <a:rPr lang="de-AT" sz="2000" b="1" dirty="0" smtClean="0">
                <a:solidFill>
                  <a:srgbClr val="A0048D"/>
                </a:solidFill>
              </a:rPr>
              <a:t>M</a:t>
            </a:r>
            <a:r>
              <a:rPr lang="de-AT" sz="2000" b="1" dirty="0" smtClean="0">
                <a:solidFill>
                  <a:srgbClr val="0070C0"/>
                </a:solidFill>
              </a:rPr>
              <a:t>A</a:t>
            </a:r>
            <a:r>
              <a:rPr lang="de-AT" sz="2000" b="1" dirty="0" smtClean="0"/>
              <a:t>- MODELL </a:t>
            </a:r>
            <a:r>
              <a:rPr lang="de-AT" sz="1100" dirty="0" smtClean="0"/>
              <a:t>(</a:t>
            </a:r>
            <a:r>
              <a:rPr lang="de-AT" sz="1100" dirty="0" err="1" smtClean="0"/>
              <a:t>Seligman</a:t>
            </a:r>
            <a:r>
              <a:rPr lang="de-AT" sz="1100" dirty="0" smtClean="0"/>
              <a:t>, 2011)  </a:t>
            </a:r>
            <a:endParaRPr lang="de-AT" sz="1400" dirty="0"/>
          </a:p>
        </p:txBody>
      </p:sp>
    </p:spTree>
    <p:extLst>
      <p:ext uri="{BB962C8B-B14F-4D97-AF65-F5344CB8AC3E}">
        <p14:creationId xmlns:p14="http://schemas.microsoft.com/office/powerpoint/2010/main" val="35713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sz="3600" b="1" dirty="0" smtClean="0">
                <a:solidFill>
                  <a:schemeClr val="tx1"/>
                </a:solidFill>
                <a:latin typeface="+mn-lt"/>
              </a:rPr>
              <a:t>Jugendliches Aufblühen durch </a:t>
            </a:r>
            <a:r>
              <a:rPr lang="de-AT" sz="3600" b="1" dirty="0" err="1" smtClean="0">
                <a:solidFill>
                  <a:srgbClr val="FF0000"/>
                </a:solidFill>
                <a:latin typeface="+mn-lt"/>
              </a:rPr>
              <a:t>P</a:t>
            </a:r>
            <a:r>
              <a:rPr lang="de-AT" sz="3600" dirty="0" err="1" smtClean="0">
                <a:latin typeface="+mn-lt"/>
              </a:rPr>
              <a:t>ERMA</a:t>
            </a:r>
            <a:r>
              <a:rPr lang="de-AT" sz="3600" dirty="0" smtClean="0">
                <a:latin typeface="+mn-lt"/>
              </a:rPr>
              <a:t/>
            </a:r>
            <a:br>
              <a:rPr lang="de-AT" sz="3600" dirty="0" smtClean="0">
                <a:latin typeface="+mn-lt"/>
              </a:rPr>
            </a:br>
            <a:r>
              <a:rPr lang="de-AT" sz="3600" dirty="0" smtClean="0">
                <a:latin typeface="+mn-lt"/>
              </a:rPr>
              <a:t>Positive Gefühle im </a:t>
            </a:r>
            <a:r>
              <a:rPr lang="de-AT" sz="3600" dirty="0" err="1" smtClean="0">
                <a:latin typeface="+mn-lt"/>
              </a:rPr>
              <a:t>Verhaltnis</a:t>
            </a:r>
            <a:r>
              <a:rPr lang="de-AT" sz="3600" dirty="0" smtClean="0">
                <a:latin typeface="+mn-lt"/>
              </a:rPr>
              <a:t> 3:1  </a:t>
            </a:r>
            <a:endParaRPr lang="de-AT" dirty="0"/>
          </a:p>
        </p:txBody>
      </p:sp>
      <p:sp>
        <p:nvSpPr>
          <p:cNvPr id="3" name="Inhaltsplatzhalter 2"/>
          <p:cNvSpPr>
            <a:spLocks noGrp="1"/>
          </p:cNvSpPr>
          <p:nvPr>
            <p:ph idx="1"/>
          </p:nvPr>
        </p:nvSpPr>
        <p:spPr/>
        <p:txBody>
          <a:bodyPr>
            <a:normAutofit/>
          </a:bodyPr>
          <a:lstStyle/>
          <a:p>
            <a:r>
              <a:rPr lang="de-AT" dirty="0" err="1" smtClean="0"/>
              <a:t>3x</a:t>
            </a:r>
            <a:r>
              <a:rPr lang="de-AT" dirty="0" smtClean="0"/>
              <a:t> das Gute und Schöne bemerken (Glückstagebuch)</a:t>
            </a:r>
          </a:p>
          <a:p>
            <a:r>
              <a:rPr lang="de-AT" dirty="0" err="1" smtClean="0"/>
              <a:t>Stay</a:t>
            </a:r>
            <a:r>
              <a:rPr lang="de-AT" dirty="0" smtClean="0"/>
              <a:t> </a:t>
            </a:r>
            <a:r>
              <a:rPr lang="de-AT" dirty="0" err="1" smtClean="0"/>
              <a:t>connected</a:t>
            </a:r>
            <a:endParaRPr lang="de-AT" dirty="0" smtClean="0"/>
          </a:p>
          <a:p>
            <a:r>
              <a:rPr lang="de-AT" dirty="0" smtClean="0"/>
              <a:t>Daily Hug </a:t>
            </a:r>
            <a:r>
              <a:rPr lang="de-AT" dirty="0" err="1" smtClean="0"/>
              <a:t>of</a:t>
            </a:r>
            <a:r>
              <a:rPr lang="de-AT" dirty="0" smtClean="0"/>
              <a:t> Love </a:t>
            </a:r>
          </a:p>
          <a:p>
            <a:r>
              <a:rPr lang="de-AT" dirty="0" smtClean="0"/>
              <a:t>(Akzeptanz und </a:t>
            </a:r>
            <a:r>
              <a:rPr lang="de-AT" dirty="0" err="1" smtClean="0"/>
              <a:t>Interessse</a:t>
            </a:r>
            <a:r>
              <a:rPr lang="de-AT" dirty="0" smtClean="0"/>
              <a:t>)</a:t>
            </a:r>
          </a:p>
          <a:p>
            <a:r>
              <a:rPr lang="de-AT" dirty="0" smtClean="0"/>
              <a:t>Leidenschaften ausleben</a:t>
            </a:r>
          </a:p>
          <a:p>
            <a:r>
              <a:rPr lang="de-AT" dirty="0" smtClean="0"/>
              <a:t>Positive Portfolios</a:t>
            </a:r>
          </a:p>
          <a:p>
            <a:r>
              <a:rPr lang="de-AT" dirty="0" smtClean="0"/>
              <a:t>Sei achtsam </a:t>
            </a:r>
          </a:p>
          <a:p>
            <a:pPr lvl="1">
              <a:buNone/>
            </a:pPr>
            <a:endParaRPr lang="de-AT" dirty="0"/>
          </a:p>
        </p:txBody>
      </p:sp>
      <p:pic>
        <p:nvPicPr>
          <p:cNvPr id="18434" name="Picture 2" descr="http://www.sensius.de/images/home_2.jpg"/>
          <p:cNvPicPr>
            <a:picLocks noChangeAspect="1" noChangeArrowheads="1"/>
          </p:cNvPicPr>
          <p:nvPr/>
        </p:nvPicPr>
        <p:blipFill>
          <a:blip r:embed="rId2" cstate="print"/>
          <a:srcRect/>
          <a:stretch>
            <a:fillRect/>
          </a:stretch>
        </p:blipFill>
        <p:spPr bwMode="auto">
          <a:xfrm>
            <a:off x="6732240" y="4077072"/>
            <a:ext cx="2286000" cy="2276475"/>
          </a:xfrm>
          <a:prstGeom prst="rect">
            <a:avLst/>
          </a:prstGeom>
          <a:noFill/>
        </p:spPr>
      </p:pic>
    </p:spTree>
    <p:extLst>
      <p:ext uri="{BB962C8B-B14F-4D97-AF65-F5344CB8AC3E}">
        <p14:creationId xmlns:p14="http://schemas.microsoft.com/office/powerpoint/2010/main" val="32087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sz="3600" b="1" dirty="0" smtClean="0">
                <a:solidFill>
                  <a:schemeClr val="tx1"/>
                </a:solidFill>
                <a:latin typeface="+mn-lt"/>
              </a:rPr>
              <a:t>Jugendliches Aufblühen durch </a:t>
            </a:r>
            <a:r>
              <a:rPr lang="de-AT" sz="3600" dirty="0" err="1" smtClean="0">
                <a:solidFill>
                  <a:schemeClr val="tx1"/>
                </a:solidFill>
                <a:latin typeface="+mn-lt"/>
              </a:rPr>
              <a:t>P</a:t>
            </a:r>
            <a:r>
              <a:rPr lang="de-AT" sz="3600" dirty="0" err="1" smtClean="0">
                <a:solidFill>
                  <a:srgbClr val="FF0000"/>
                </a:solidFill>
                <a:latin typeface="+mn-lt"/>
              </a:rPr>
              <a:t>E</a:t>
            </a:r>
            <a:r>
              <a:rPr lang="de-AT" sz="3600" dirty="0" err="1" smtClean="0">
                <a:solidFill>
                  <a:schemeClr val="tx1"/>
                </a:solidFill>
                <a:latin typeface="+mn-lt"/>
              </a:rPr>
              <a:t>RMA</a:t>
            </a:r>
            <a:r>
              <a:rPr lang="de-AT" sz="3600" dirty="0" smtClean="0">
                <a:latin typeface="+mn-lt"/>
              </a:rPr>
              <a:t/>
            </a:r>
            <a:br>
              <a:rPr lang="de-AT" sz="3600" dirty="0" smtClean="0">
                <a:latin typeface="+mn-lt"/>
              </a:rPr>
            </a:br>
            <a:r>
              <a:rPr lang="de-AT" sz="3600" dirty="0" smtClean="0">
                <a:latin typeface="+mn-lt"/>
              </a:rPr>
              <a:t>Signaturstärken entdecken Flow erleben </a:t>
            </a:r>
            <a:endParaRPr lang="de-AT" dirty="0"/>
          </a:p>
        </p:txBody>
      </p:sp>
      <p:sp>
        <p:nvSpPr>
          <p:cNvPr id="3" name="Inhaltsplatzhalter 2"/>
          <p:cNvSpPr>
            <a:spLocks noGrp="1"/>
          </p:cNvSpPr>
          <p:nvPr>
            <p:ph idx="1"/>
          </p:nvPr>
        </p:nvSpPr>
        <p:spPr/>
        <p:txBody>
          <a:bodyPr>
            <a:normAutofit/>
          </a:bodyPr>
          <a:lstStyle/>
          <a:p>
            <a:r>
              <a:rPr lang="de-AT" dirty="0" smtClean="0"/>
              <a:t>Trauen Sie (sich) was zu und stärken das Selbst</a:t>
            </a:r>
          </a:p>
          <a:p>
            <a:r>
              <a:rPr lang="de-AT" dirty="0" err="1" smtClean="0"/>
              <a:t>Endecken</a:t>
            </a:r>
            <a:r>
              <a:rPr lang="de-AT" dirty="0" smtClean="0"/>
              <a:t> Sie Leidenschaften, Stärken</a:t>
            </a:r>
          </a:p>
          <a:p>
            <a:r>
              <a:rPr lang="de-AT" dirty="0"/>
              <a:t>Love </a:t>
            </a:r>
            <a:r>
              <a:rPr lang="de-AT" dirty="0" err="1"/>
              <a:t>what</a:t>
            </a:r>
            <a:r>
              <a:rPr lang="de-AT" dirty="0"/>
              <a:t> </a:t>
            </a:r>
            <a:r>
              <a:rPr lang="de-AT" dirty="0" smtClean="0"/>
              <a:t>he/</a:t>
            </a:r>
            <a:r>
              <a:rPr lang="de-AT" dirty="0" err="1" smtClean="0"/>
              <a:t>she</a:t>
            </a:r>
            <a:r>
              <a:rPr lang="de-AT" dirty="0" smtClean="0"/>
              <a:t> </a:t>
            </a:r>
            <a:r>
              <a:rPr lang="de-AT" dirty="0" err="1"/>
              <a:t>loves</a:t>
            </a:r>
            <a:endParaRPr lang="de-AT" dirty="0"/>
          </a:p>
          <a:p>
            <a:r>
              <a:rPr lang="de-AT" dirty="0" smtClean="0"/>
              <a:t>Via – Youth </a:t>
            </a:r>
            <a:r>
              <a:rPr lang="de-AT" dirty="0" smtClean="0">
                <a:hlinkClick r:id="rId2"/>
              </a:rPr>
              <a:t>www.charakterstaerken.org</a:t>
            </a:r>
            <a:r>
              <a:rPr lang="de-AT" dirty="0" smtClean="0"/>
              <a:t>  </a:t>
            </a:r>
          </a:p>
          <a:p>
            <a:r>
              <a:rPr lang="de-AT" dirty="0" smtClean="0"/>
              <a:t>Nutze Deine Signaturstärken </a:t>
            </a:r>
          </a:p>
          <a:p>
            <a:r>
              <a:rPr lang="de-AT" dirty="0" smtClean="0"/>
              <a:t>Flow durch</a:t>
            </a:r>
          </a:p>
          <a:p>
            <a:pPr marL="109728" indent="0">
              <a:buNone/>
            </a:pPr>
            <a:r>
              <a:rPr lang="de-AT" dirty="0"/>
              <a:t>	</a:t>
            </a:r>
            <a:r>
              <a:rPr lang="de-AT" dirty="0" smtClean="0"/>
              <a:t>- erreichbares Ziel </a:t>
            </a:r>
          </a:p>
          <a:p>
            <a:pPr marL="109728" indent="0">
              <a:buNone/>
            </a:pPr>
            <a:r>
              <a:rPr lang="de-AT" dirty="0"/>
              <a:t>	</a:t>
            </a:r>
            <a:r>
              <a:rPr lang="de-AT" dirty="0" smtClean="0"/>
              <a:t>- fokussieren </a:t>
            </a:r>
          </a:p>
          <a:p>
            <a:pPr marL="109728" indent="0">
              <a:buNone/>
            </a:pPr>
            <a:r>
              <a:rPr lang="de-AT" dirty="0"/>
              <a:t> </a:t>
            </a:r>
            <a:r>
              <a:rPr lang="de-AT" dirty="0" smtClean="0"/>
              <a:t>   	- Schritt für Schritt ganz einlassen </a:t>
            </a:r>
          </a:p>
          <a:p>
            <a:endParaRPr lang="de-AT" dirty="0"/>
          </a:p>
          <a:p>
            <a:pPr marL="109728" indent="0">
              <a:buNone/>
            </a:pPr>
            <a:endParaRPr lang="de-AT" dirty="0" smtClean="0"/>
          </a:p>
          <a:p>
            <a:pPr lvl="1">
              <a:buNone/>
            </a:pPr>
            <a:endParaRPr lang="de-AT" dirty="0"/>
          </a:p>
        </p:txBody>
      </p:sp>
      <p:pic>
        <p:nvPicPr>
          <p:cNvPr id="5" name="Picture 2" descr="http://static1.nachrichten.at/storage/scl/import/alfa/wirtschaft/669396_m3w561h315q80v39336_xio-fcmsimage-20120807190120-006002-502149e061eb7.d6fbb65d-16cb-46bf-ad37-59e60feae806.jpg?version=1357882283"/>
          <p:cNvPicPr>
            <a:picLocks noChangeAspect="1" noChangeArrowheads="1"/>
          </p:cNvPicPr>
          <p:nvPr/>
        </p:nvPicPr>
        <p:blipFill>
          <a:blip r:embed="rId3" cstate="print"/>
          <a:srcRect l="20917" t="6691" r="21927" b="25448"/>
          <a:stretch>
            <a:fillRect/>
          </a:stretch>
        </p:blipFill>
        <p:spPr bwMode="auto">
          <a:xfrm>
            <a:off x="6767736" y="4365104"/>
            <a:ext cx="2376264" cy="1584176"/>
          </a:xfrm>
          <a:prstGeom prst="rect">
            <a:avLst/>
          </a:prstGeom>
          <a:noFill/>
        </p:spPr>
      </p:pic>
    </p:spTree>
    <p:extLst>
      <p:ext uri="{BB962C8B-B14F-4D97-AF65-F5344CB8AC3E}">
        <p14:creationId xmlns:p14="http://schemas.microsoft.com/office/powerpoint/2010/main" val="20263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Rhea">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1039</Words>
  <Application>Microsoft Office PowerPoint</Application>
  <PresentationFormat>Bildschirmpräsentation (4:3)</PresentationFormat>
  <Paragraphs>182</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Georgia</vt:lpstr>
      <vt:lpstr>Trebuchet MS</vt:lpstr>
      <vt:lpstr>Wingdings</vt:lpstr>
      <vt:lpstr>Wingdings 2</vt:lpstr>
      <vt:lpstr>Rhea</vt:lpstr>
      <vt:lpstr> „Wilde Jahre“  Gelassen und positiv durch die Pubertät            Vortrag an der Diakonie Akademie de la Tour Klagenfurt, 19.03.2015   </vt:lpstr>
      <vt:lpstr>Outline </vt:lpstr>
      <vt:lpstr>Pubertät - Die Mythen</vt:lpstr>
      <vt:lpstr>  Pubertät die Fakten </vt:lpstr>
      <vt:lpstr>Das Modell positiver Jugendentwicklung  (Lerner, J., Lerner, R. 2005, 2013) </vt:lpstr>
      <vt:lpstr>Die Well Being Theorie von Seligman (2011)</vt:lpstr>
      <vt:lpstr>PowerPoint-Präsentation</vt:lpstr>
      <vt:lpstr>Jugendliches Aufblühen durch PERMA Positive Gefühle im Verhaltnis 3:1  </vt:lpstr>
      <vt:lpstr>Jugendliches Aufblühen durch PERMA Signaturstärken entdecken Flow erleben </vt:lpstr>
      <vt:lpstr>Jugendliches Aufblühen durch PERMA Positive Beziehungen und Positive Kommunikation   </vt:lpstr>
      <vt:lpstr>Jugendliches Aufblühen durch PERMA Gib dem Leben einen Sinn (Meaning)</vt:lpstr>
      <vt:lpstr>Jugendliches Aufblühen durch PERMA Erfolg und Zielerrreichung  </vt:lpstr>
      <vt:lpstr>12 Tipps </vt:lpstr>
      <vt:lpstr>12 Tipps </vt:lpstr>
      <vt:lpstr>12 Tipps </vt:lpstr>
      <vt:lpstr>PowerPoint-Präsentation</vt:lpstr>
      <vt:lpstr>Literatur</vt:lpstr>
      <vt:lpstr>Kontakt</vt:lpstr>
      <vt:lpstr>PERMA und Pubertät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 Jahre“ Gelingenden Lebens</dc:title>
  <dc:creator>Philip</dc:creator>
  <cp:lastModifiedBy>Philip Streit</cp:lastModifiedBy>
  <cp:revision>158</cp:revision>
  <dcterms:created xsi:type="dcterms:W3CDTF">2013-01-28T08:48:29Z</dcterms:created>
  <dcterms:modified xsi:type="dcterms:W3CDTF">2015-03-19T17:59:06Z</dcterms:modified>
</cp:coreProperties>
</file>